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7601AB-3BC5-4F28-2116-00FE61DDAA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7D026A-0E06-F4E9-BD15-99E2DC29A5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232342-C4A3-1BF9-2C11-A3CE2A6465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12C9F-8F77-4D7C-9F85-B2B63AC6A207}" type="datetimeFigureOut">
              <a:rPr lang="en-GB" smtClean="0"/>
              <a:t>17/05/2022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7A6533-8143-2D46-ADAF-B4EB21F07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51FA81-CA4D-892E-F21A-243F7B3A59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E39555-1B2B-4995-8504-BB0230AC560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28835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E51D4-210C-5511-1C93-5750C309D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E42881B-E736-D27E-6732-39566DF430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D5051D-0BC2-AA96-4D64-6296189B5D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12C9F-8F77-4D7C-9F85-B2B63AC6A207}" type="datetimeFigureOut">
              <a:rPr lang="en-GB" smtClean="0"/>
              <a:t>17/05/2022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7D7203-C32D-F002-8C71-CA9E080B4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F9EA5C-4F18-9482-4A68-34E56094A8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E39555-1B2B-4995-8504-BB0230AC560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74537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80C5822-F2E0-15D5-E59A-A87893BCA92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5D4084C-EF56-711F-8360-B32B00BAC0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AD8CB5-DDCA-250A-E72F-6F2FFAB8AB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12C9F-8F77-4D7C-9F85-B2B63AC6A207}" type="datetimeFigureOut">
              <a:rPr lang="en-GB" smtClean="0"/>
              <a:t>17/05/2022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55C77C-2AB7-8A71-2F0D-A38FB8F775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388542-8358-2FEB-4362-057DB9B13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E39555-1B2B-4995-8504-BB0230AC560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0008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03602A-2B69-A75B-EB47-DD176E787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9543BA-74FF-E834-E537-6AF4C4719F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451FB4-6C9F-2A13-3F89-1D64211CD2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12C9F-8F77-4D7C-9F85-B2B63AC6A207}" type="datetimeFigureOut">
              <a:rPr lang="en-GB" smtClean="0"/>
              <a:t>17/05/2022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C9D2C8-B00B-B8FD-E253-AEC2C6E0B8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2A0EA0-A77C-7C88-14BA-6D9AA66564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E39555-1B2B-4995-8504-BB0230AC560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73807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7876B6-E016-454B-53F4-AE78AC410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82F149-184C-31F0-A809-0029C1BD5A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83024C-CF49-51DE-28C3-73FE0D96C4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12C9F-8F77-4D7C-9F85-B2B63AC6A207}" type="datetimeFigureOut">
              <a:rPr lang="en-GB" smtClean="0"/>
              <a:t>17/05/2022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8440F5-2D5A-6C66-43A7-B90F1AFC54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51CE87-AF1D-6B57-0B37-DFFD9934E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E39555-1B2B-4995-8504-BB0230AC560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37658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40F367-AAD7-35BD-A11D-FC977F46A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7640C1-9FC3-501D-41EF-7BD5064C90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99447A-BFF1-2295-D52A-AFD5EB3C99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32544F-F742-D16F-EB38-D55E0C2E85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12C9F-8F77-4D7C-9F85-B2B63AC6A207}" type="datetimeFigureOut">
              <a:rPr lang="en-GB" smtClean="0"/>
              <a:t>17/05/2022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995017-7BFB-A216-33BF-4BD6CFF5E0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D1BD2B-13A3-CACD-3059-1CC50B365D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E39555-1B2B-4995-8504-BB0230AC560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83241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EDF4A-B488-A6A6-8FFB-0A8589479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6D28F6-D5D2-AB52-D5B5-71CCAACBFD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1DF6FC-9E4E-2779-9A39-3ABE1F45C5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111D3F8-783D-2F05-45CC-16D7A24DA8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B8B3D82-D8F6-821F-E723-6B5F82CA261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087B207-35DA-8586-6D58-8D977C78ED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12C9F-8F77-4D7C-9F85-B2B63AC6A207}" type="datetimeFigureOut">
              <a:rPr lang="en-GB" smtClean="0"/>
              <a:t>17/05/2022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DAABCE2-4C38-2592-D9A9-FD8235D38F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E0A3E4D-8341-DED7-1284-16D8538FE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E39555-1B2B-4995-8504-BB0230AC560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70526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5337E-C3DA-ED92-BF86-D0C5E2281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229F8BA-3DF4-E8B8-CEE6-68603C2A58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12C9F-8F77-4D7C-9F85-B2B63AC6A207}" type="datetimeFigureOut">
              <a:rPr lang="en-GB" smtClean="0"/>
              <a:t>17/05/2022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BC6E39-3854-74F2-9DE9-728376776E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32388E-61D6-D9A6-4F4B-429B42243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E39555-1B2B-4995-8504-BB0230AC560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76941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B376D86-D1C4-4C64-5BFE-9BBF000B23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12C9F-8F77-4D7C-9F85-B2B63AC6A207}" type="datetimeFigureOut">
              <a:rPr lang="en-GB" smtClean="0"/>
              <a:t>17/05/2022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2B7E1F-AB9D-6F0D-7539-66A06D30F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A87CF8-B282-060B-77E9-AA1BE74119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E39555-1B2B-4995-8504-BB0230AC560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16784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74124-A752-582D-4AEA-BC6B7A47AF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4A2748-8DBE-9072-3481-6FE20E1A7B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689D8B-B1FF-FE92-32E0-DB4E34335F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411CBF-4D15-8EEE-CEEE-05A805F2AE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12C9F-8F77-4D7C-9F85-B2B63AC6A207}" type="datetimeFigureOut">
              <a:rPr lang="en-GB" smtClean="0"/>
              <a:t>17/05/2022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D7E08D-E50A-B13A-B414-CD96BD79B3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5173BE-7B9E-8ED9-51D8-C5167BDC7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E39555-1B2B-4995-8504-BB0230AC560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17918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DCB6B-527F-7BAD-69F1-1A43B79281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5F8EC7C-3DEE-CB1A-C5A6-03C0EFFB11B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5319B3-A1B7-4125-7945-7EB30ECAF6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F24BDE-0314-9BCC-99CF-AADA0EEE65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12C9F-8F77-4D7C-9F85-B2B63AC6A207}" type="datetimeFigureOut">
              <a:rPr lang="en-GB" smtClean="0"/>
              <a:t>17/05/2022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89A60A-93D5-0187-CFD8-0234158762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0B7EBD-329B-05F1-CC5B-EC8D366E6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E39555-1B2B-4995-8504-BB0230AC560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67055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16FD7DF-8FC3-2068-0DCF-3251666453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D4DA0C-06A1-423B-7C81-A40AB6458D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C17983-05D1-2AFC-B38A-F156EE0DDD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212C9F-8F77-4D7C-9F85-B2B63AC6A207}" type="datetimeFigureOut">
              <a:rPr lang="en-GB" smtClean="0"/>
              <a:t>17/05/2022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02B923-7CBA-FF8E-18B9-811B91B350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7DCAB4-768B-B61E-2BFD-52FBE4CB91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E39555-1B2B-4995-8504-BB0230AC560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56714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.png"/><Relationship Id="rId7" Type="http://schemas.openxmlformats.org/officeDocument/2006/relationships/image" Target="../media/image2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11" Type="http://schemas.openxmlformats.org/officeDocument/2006/relationships/image" Target="../media/image32.png"/><Relationship Id="rId5" Type="http://schemas.openxmlformats.org/officeDocument/2006/relationships/image" Target="../media/image24.png"/><Relationship Id="rId10" Type="http://schemas.openxmlformats.org/officeDocument/2006/relationships/image" Target="../media/image31.png"/><Relationship Id="rId4" Type="http://schemas.openxmlformats.org/officeDocument/2006/relationships/image" Target="../media/image23.png"/><Relationship Id="rId9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image" Target="../media/image2.png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10" Type="http://schemas.openxmlformats.org/officeDocument/2006/relationships/image" Target="../media/image12.png"/><Relationship Id="rId4" Type="http://schemas.openxmlformats.org/officeDocument/2006/relationships/image" Target="../media/image6.jpg"/><Relationship Id="rId9" Type="http://schemas.openxmlformats.org/officeDocument/2006/relationships/image" Target="../media/image11.png"/><Relationship Id="rId1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jp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.png"/><Relationship Id="rId7" Type="http://schemas.openxmlformats.org/officeDocument/2006/relationships/image" Target="../media/image2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762B6-EA8F-2DB6-ABCB-4C1A38CBA1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02702" y="2130475"/>
            <a:ext cx="9144000" cy="1355750"/>
          </a:xfrm>
        </p:spPr>
        <p:txBody>
          <a:bodyPr>
            <a:normAutofit/>
          </a:bodyPr>
          <a:lstStyle/>
          <a:p>
            <a:pPr algn="l"/>
            <a:r>
              <a:rPr lang="en-US" sz="5400" dirty="0"/>
              <a:t>Welcome to my Presentation</a:t>
            </a:r>
            <a:endParaRPr lang="en-GB" sz="5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8690962-35AE-F6FC-7A60-F097B059A8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37184" y="3486389"/>
            <a:ext cx="9144000" cy="911117"/>
          </a:xfrm>
        </p:spPr>
        <p:txBody>
          <a:bodyPr>
            <a:normAutofit/>
          </a:bodyPr>
          <a:lstStyle/>
          <a:p>
            <a:pPr algn="l"/>
            <a:r>
              <a:rPr lang="en-US" sz="3200" dirty="0"/>
              <a:t>Map and Climate modelling in Civilization 5</a:t>
            </a:r>
            <a:endParaRPr lang="en-GB" sz="3200" dirty="0"/>
          </a:p>
        </p:txBody>
      </p:sp>
      <p:sp>
        <p:nvSpPr>
          <p:cNvPr id="37" name="Freeform 31">
            <a:extLst>
              <a:ext uri="{FF2B5EF4-FFF2-40B4-BE49-F238E27FC236}">
                <a16:creationId xmlns:a16="http://schemas.microsoft.com/office/drawing/2014/main" id="{A2AEA782-0EA4-42E9-871D-7401D6A097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75140" cy="2130951"/>
          </a:xfrm>
          <a:custGeom>
            <a:avLst/>
            <a:gdLst>
              <a:gd name="connsiteX0" fmla="*/ 0 w 4475140"/>
              <a:gd name="connsiteY0" fmla="*/ 0 h 2130951"/>
              <a:gd name="connsiteX1" fmla="*/ 1074821 w 4475140"/>
              <a:gd name="connsiteY1" fmla="*/ 0 h 2130951"/>
              <a:gd name="connsiteX2" fmla="*/ 1074821 w 4475140"/>
              <a:gd name="connsiteY2" fmla="*/ 478 h 2130951"/>
              <a:gd name="connsiteX3" fmla="*/ 4475140 w 4475140"/>
              <a:gd name="connsiteY3" fmla="*/ 478 h 2130951"/>
              <a:gd name="connsiteX4" fmla="*/ 3488452 w 4475140"/>
              <a:gd name="connsiteY4" fmla="*/ 2130951 h 2130951"/>
              <a:gd name="connsiteX5" fmla="*/ 0 w 4475140"/>
              <a:gd name="connsiteY5" fmla="*/ 2130951 h 2130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75140" h="2130951">
                <a:moveTo>
                  <a:pt x="0" y="0"/>
                </a:moveTo>
                <a:lnTo>
                  <a:pt x="1074821" y="0"/>
                </a:lnTo>
                <a:lnTo>
                  <a:pt x="1074821" y="478"/>
                </a:lnTo>
                <a:lnTo>
                  <a:pt x="4475140" y="478"/>
                </a:lnTo>
                <a:lnTo>
                  <a:pt x="3488452" y="2130951"/>
                </a:lnTo>
                <a:lnTo>
                  <a:pt x="0" y="2130951"/>
                </a:lnTo>
                <a:close/>
              </a:path>
            </a:pathLst>
          </a:custGeom>
          <a:solidFill>
            <a:srgbClr val="4C44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8" name="Picture 7" descr="A picture containing blue, night sky&#10;&#10;Description automatically generated">
            <a:extLst>
              <a:ext uri="{FF2B5EF4-FFF2-40B4-BE49-F238E27FC236}">
                <a16:creationId xmlns:a16="http://schemas.microsoft.com/office/drawing/2014/main" id="{9F7472AC-C372-D540-8D58-D6272180716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260" r="1" b="30686"/>
          <a:stretch/>
        </p:blipFill>
        <p:spPr>
          <a:xfrm>
            <a:off x="3649318" y="2"/>
            <a:ext cx="8542682" cy="2130473"/>
          </a:xfrm>
          <a:custGeom>
            <a:avLst/>
            <a:gdLst/>
            <a:ahLst/>
            <a:cxnLst/>
            <a:rect l="l" t="t" r="r" b="b"/>
            <a:pathLst>
              <a:path w="8542682" h="2130473">
                <a:moveTo>
                  <a:pt x="986689" y="0"/>
                </a:moveTo>
                <a:lnTo>
                  <a:pt x="8542682" y="0"/>
                </a:lnTo>
                <a:lnTo>
                  <a:pt x="8542682" y="2130473"/>
                </a:lnTo>
                <a:lnTo>
                  <a:pt x="0" y="2130473"/>
                </a:lnTo>
                <a:close/>
              </a:path>
            </a:pathLst>
          </a:custGeom>
        </p:spPr>
      </p:pic>
      <p:sp>
        <p:nvSpPr>
          <p:cNvPr id="39" name="Freeform 34">
            <a:extLst>
              <a:ext uri="{FF2B5EF4-FFF2-40B4-BE49-F238E27FC236}">
                <a16:creationId xmlns:a16="http://schemas.microsoft.com/office/drawing/2014/main" id="{B0992639-1CDA-4FE6-BB95-E132214907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7716860" y="4682362"/>
            <a:ext cx="4475140" cy="2174680"/>
          </a:xfrm>
          <a:custGeom>
            <a:avLst/>
            <a:gdLst>
              <a:gd name="connsiteX0" fmla="*/ 3468199 w 4475140"/>
              <a:gd name="connsiteY0" fmla="*/ 2174680 h 2174680"/>
              <a:gd name="connsiteX1" fmla="*/ 0 w 4475140"/>
              <a:gd name="connsiteY1" fmla="*/ 2174680 h 2174680"/>
              <a:gd name="connsiteX2" fmla="*/ 0 w 4475140"/>
              <a:gd name="connsiteY2" fmla="*/ 0 h 2174680"/>
              <a:gd name="connsiteX3" fmla="*/ 1074821 w 4475140"/>
              <a:gd name="connsiteY3" fmla="*/ 0 h 2174680"/>
              <a:gd name="connsiteX4" fmla="*/ 1074821 w 4475140"/>
              <a:gd name="connsiteY4" fmla="*/ 478 h 2174680"/>
              <a:gd name="connsiteX5" fmla="*/ 4475140 w 4475140"/>
              <a:gd name="connsiteY5" fmla="*/ 478 h 2174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75140" h="2174680">
                <a:moveTo>
                  <a:pt x="3468199" y="2174680"/>
                </a:moveTo>
                <a:lnTo>
                  <a:pt x="0" y="2174680"/>
                </a:lnTo>
                <a:lnTo>
                  <a:pt x="0" y="0"/>
                </a:lnTo>
                <a:lnTo>
                  <a:pt x="1074821" y="0"/>
                </a:lnTo>
                <a:lnTo>
                  <a:pt x="1074821" y="478"/>
                </a:lnTo>
                <a:lnTo>
                  <a:pt x="4475140" y="478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2" name="Picture 11" descr="A black background with white text&#10;&#10;Description automatically generated with low confidence">
            <a:extLst>
              <a:ext uri="{FF2B5EF4-FFF2-40B4-BE49-F238E27FC236}">
                <a16:creationId xmlns:a16="http://schemas.microsoft.com/office/drawing/2014/main" id="{ED5E716E-24BB-791C-4883-699C806C8C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26" y="4381708"/>
            <a:ext cx="9652496" cy="2032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4733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DBF50F6-DD88-4D9F-B7D3-79B9899809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16BBDC2-6929-469E-B7C4-A03E77BF94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0A93ADE7-9856-0084-4F6D-3129A26193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46" y="1421772"/>
            <a:ext cx="3250289" cy="14395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32762B6-EA8F-2DB6-ABCB-4C1A38CBA1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37504" y="-101684"/>
            <a:ext cx="10640754" cy="1075887"/>
          </a:xfrm>
        </p:spPr>
        <p:txBody>
          <a:bodyPr anchor="ctr">
            <a:normAutofit/>
          </a:bodyPr>
          <a:lstStyle/>
          <a:p>
            <a:pPr algn="l"/>
            <a:r>
              <a:rPr lang="en-US" sz="4000" dirty="0"/>
              <a:t>Updated Temperature Maps</a:t>
            </a:r>
            <a:endParaRPr lang="en-GB" sz="4000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344E6B5-C9F5-4338-9E33-003B123731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 flipH="1">
            <a:off x="-176402" y="170309"/>
            <a:ext cx="2514948" cy="2174333"/>
            <a:chOff x="-305" y="-4155"/>
            <a:chExt cx="2514948" cy="2174333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90B0F8D-9E81-4DE8-95D5-1A26E9390D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830BA43A-83E9-4C67-92A6-F247FB3700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2F3A0CC-EBFE-405D-B0C0-27DE361ED5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F2E853E-B55A-4FFD-B90E-6FB4F31BD5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6" name="Picture 5" descr="A black background with white text&#10;&#10;Description automatically generated with low confidence">
            <a:extLst>
              <a:ext uri="{FF2B5EF4-FFF2-40B4-BE49-F238E27FC236}">
                <a16:creationId xmlns:a16="http://schemas.microsoft.com/office/drawing/2014/main" id="{7F765BDB-4764-4AA9-70AE-4933E9D273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8468" y="149424"/>
            <a:ext cx="2263904" cy="475419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FDFEDBF7-8E2C-46B8-9095-AE1D77E217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9130554" y="4560733"/>
            <a:ext cx="3061445" cy="2297266"/>
            <a:chOff x="-305" y="-1"/>
            <a:chExt cx="3832880" cy="2876136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0202872-FBB0-4F11-BC49-9FB400B212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0DEB2F40-D411-4D44-9638-AE0342C7F8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507F7D91-A991-4196-AF73-327E04B562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178739A9-E67C-40E5-9468-0A68AEC54E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Subtitle 2">
            <a:extLst>
              <a:ext uri="{FF2B5EF4-FFF2-40B4-BE49-F238E27FC236}">
                <a16:creationId xmlns:a16="http://schemas.microsoft.com/office/drawing/2014/main" id="{4C5152FF-D433-5811-1BE6-DD2B53454DFD}"/>
              </a:ext>
            </a:extLst>
          </p:cNvPr>
          <p:cNvSpPr txBox="1">
            <a:spLocks/>
          </p:cNvSpPr>
          <p:nvPr/>
        </p:nvSpPr>
        <p:spPr>
          <a:xfrm>
            <a:off x="395089" y="910310"/>
            <a:ext cx="2716484" cy="53560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u="sng" dirty="0"/>
              <a:t>Original </a:t>
            </a:r>
            <a:r>
              <a:rPr lang="en-US" u="sng" dirty="0" err="1"/>
              <a:t>Mapscript</a:t>
            </a:r>
            <a:endParaRPr lang="en-US" u="sng" dirty="0"/>
          </a:p>
          <a:p>
            <a:pPr marL="342900" indent="-342900" algn="l">
              <a:lnSpc>
                <a:spcPct val="100000"/>
              </a:lnSpc>
              <a:buFontTx/>
              <a:buChar char="-"/>
            </a:pPr>
            <a:endParaRPr lang="en-US" dirty="0"/>
          </a:p>
        </p:txBody>
      </p:sp>
      <p:sp>
        <p:nvSpPr>
          <p:cNvPr id="28" name="Subtitle 2">
            <a:extLst>
              <a:ext uri="{FF2B5EF4-FFF2-40B4-BE49-F238E27FC236}">
                <a16:creationId xmlns:a16="http://schemas.microsoft.com/office/drawing/2014/main" id="{B7426E52-6FF7-F04C-EAA5-5198970496E2}"/>
              </a:ext>
            </a:extLst>
          </p:cNvPr>
          <p:cNvSpPr txBox="1">
            <a:spLocks/>
          </p:cNvSpPr>
          <p:nvPr/>
        </p:nvSpPr>
        <p:spPr>
          <a:xfrm>
            <a:off x="5589665" y="902583"/>
            <a:ext cx="1668216" cy="53560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u="sng" dirty="0"/>
              <a:t>Real</a:t>
            </a:r>
          </a:p>
          <a:p>
            <a:pPr marL="342900" indent="-342900" algn="l">
              <a:lnSpc>
                <a:spcPct val="100000"/>
              </a:lnSpc>
              <a:buFontTx/>
              <a:buChar char="-"/>
            </a:pPr>
            <a:endParaRPr lang="en-US" dirty="0"/>
          </a:p>
        </p:txBody>
      </p:sp>
      <p:pic>
        <p:nvPicPr>
          <p:cNvPr id="10" name="Picture 9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102EF052-C215-5744-9EA0-75F00558C6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6967" y="1441259"/>
            <a:ext cx="3250289" cy="1483948"/>
          </a:xfrm>
          <a:prstGeom prst="rect">
            <a:avLst/>
          </a:prstGeom>
        </p:spPr>
      </p:pic>
      <p:sp>
        <p:nvSpPr>
          <p:cNvPr id="29" name="Subtitle 2">
            <a:extLst>
              <a:ext uri="{FF2B5EF4-FFF2-40B4-BE49-F238E27FC236}">
                <a16:creationId xmlns:a16="http://schemas.microsoft.com/office/drawing/2014/main" id="{3B3F8B1D-A1CD-1981-CA93-79C3F49633C4}"/>
              </a:ext>
            </a:extLst>
          </p:cNvPr>
          <p:cNvSpPr txBox="1">
            <a:spLocks/>
          </p:cNvSpPr>
          <p:nvPr/>
        </p:nvSpPr>
        <p:spPr>
          <a:xfrm>
            <a:off x="7016144" y="956500"/>
            <a:ext cx="1304603" cy="46219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dirty="0"/>
              <a:t>Summer</a:t>
            </a:r>
          </a:p>
          <a:p>
            <a:pPr marL="342900" indent="-342900" algn="l">
              <a:lnSpc>
                <a:spcPct val="100000"/>
              </a:lnSpc>
              <a:buFontTx/>
              <a:buChar char="-"/>
            </a:pPr>
            <a:endParaRPr lang="en-US" dirty="0"/>
          </a:p>
        </p:txBody>
      </p:sp>
      <p:pic>
        <p:nvPicPr>
          <p:cNvPr id="14" name="Picture 13" descr="Chart&#10;&#10;Description automatically generated">
            <a:extLst>
              <a:ext uri="{FF2B5EF4-FFF2-40B4-BE49-F238E27FC236}">
                <a16:creationId xmlns:a16="http://schemas.microsoft.com/office/drawing/2014/main" id="{F8443A59-34B4-2EBC-1BDA-F9D9C841B3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850" y="3216343"/>
            <a:ext cx="3310641" cy="1439535"/>
          </a:xfrm>
          <a:prstGeom prst="rect">
            <a:avLst/>
          </a:prstGeom>
        </p:spPr>
      </p:pic>
      <p:pic>
        <p:nvPicPr>
          <p:cNvPr id="32" name="Picture 31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6468D5E4-8784-1410-D69C-2281D1F50AD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0422" y="3366979"/>
            <a:ext cx="3224963" cy="1384869"/>
          </a:xfrm>
          <a:prstGeom prst="rect">
            <a:avLst/>
          </a:prstGeom>
        </p:spPr>
      </p:pic>
      <p:sp>
        <p:nvSpPr>
          <p:cNvPr id="30" name="Subtitle 2">
            <a:extLst>
              <a:ext uri="{FF2B5EF4-FFF2-40B4-BE49-F238E27FC236}">
                <a16:creationId xmlns:a16="http://schemas.microsoft.com/office/drawing/2014/main" id="{AC91542A-FFED-E649-6A72-D618E05E7A20}"/>
              </a:ext>
            </a:extLst>
          </p:cNvPr>
          <p:cNvSpPr txBox="1">
            <a:spLocks/>
          </p:cNvSpPr>
          <p:nvPr/>
        </p:nvSpPr>
        <p:spPr>
          <a:xfrm>
            <a:off x="7016144" y="2824801"/>
            <a:ext cx="1304603" cy="46219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dirty="0"/>
              <a:t>Winter</a:t>
            </a:r>
          </a:p>
          <a:p>
            <a:pPr marL="342900" indent="-342900" algn="l">
              <a:lnSpc>
                <a:spcPct val="100000"/>
              </a:lnSpc>
              <a:buFontTx/>
              <a:buChar char="-"/>
            </a:pPr>
            <a:endParaRPr lang="en-US" dirty="0"/>
          </a:p>
        </p:txBody>
      </p:sp>
      <p:pic>
        <p:nvPicPr>
          <p:cNvPr id="34" name="Picture 33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42AE333E-5DD7-8732-2B86-BB7F60A6A0B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850" y="5099390"/>
            <a:ext cx="3240963" cy="1441340"/>
          </a:xfrm>
          <a:prstGeom prst="rect">
            <a:avLst/>
          </a:prstGeom>
        </p:spPr>
      </p:pic>
      <p:pic>
        <p:nvPicPr>
          <p:cNvPr id="36" name="Picture 3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E720B6AD-A959-2774-C4A3-0D18407717C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0422" y="5078086"/>
            <a:ext cx="3240963" cy="1483948"/>
          </a:xfrm>
          <a:prstGeom prst="rect">
            <a:avLst/>
          </a:prstGeom>
        </p:spPr>
      </p:pic>
      <p:sp>
        <p:nvSpPr>
          <p:cNvPr id="31" name="Subtitle 2">
            <a:extLst>
              <a:ext uri="{FF2B5EF4-FFF2-40B4-BE49-F238E27FC236}">
                <a16:creationId xmlns:a16="http://schemas.microsoft.com/office/drawing/2014/main" id="{B3F0B473-2EE5-9D4E-9E9B-1BBE97B3865A}"/>
              </a:ext>
            </a:extLst>
          </p:cNvPr>
          <p:cNvSpPr txBox="1">
            <a:spLocks/>
          </p:cNvSpPr>
          <p:nvPr/>
        </p:nvSpPr>
        <p:spPr>
          <a:xfrm>
            <a:off x="7186952" y="4631304"/>
            <a:ext cx="1304603" cy="46219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dirty="0"/>
              <a:t>Yearly</a:t>
            </a:r>
          </a:p>
          <a:p>
            <a:pPr marL="342900" indent="-342900" algn="l">
              <a:lnSpc>
                <a:spcPct val="100000"/>
              </a:lnSpc>
              <a:buFontTx/>
              <a:buChar char="-"/>
            </a:pPr>
            <a:endParaRPr lang="en-US" dirty="0"/>
          </a:p>
        </p:txBody>
      </p:sp>
      <p:sp>
        <p:nvSpPr>
          <p:cNvPr id="33" name="Subtitle 2">
            <a:extLst>
              <a:ext uri="{FF2B5EF4-FFF2-40B4-BE49-F238E27FC236}">
                <a16:creationId xmlns:a16="http://schemas.microsoft.com/office/drawing/2014/main" id="{07AD9A16-9BA1-A24D-54A6-FE98D9B7B7CF}"/>
              </a:ext>
            </a:extLst>
          </p:cNvPr>
          <p:cNvSpPr txBox="1">
            <a:spLocks/>
          </p:cNvSpPr>
          <p:nvPr/>
        </p:nvSpPr>
        <p:spPr>
          <a:xfrm>
            <a:off x="8890680" y="872518"/>
            <a:ext cx="1668216" cy="53560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u="sng" dirty="0"/>
              <a:t>Updated</a:t>
            </a:r>
          </a:p>
          <a:p>
            <a:pPr marL="342900" indent="-342900" algn="l">
              <a:lnSpc>
                <a:spcPct val="100000"/>
              </a:lnSpc>
              <a:buFontTx/>
              <a:buChar char="-"/>
            </a:pPr>
            <a:endParaRPr lang="en-US" dirty="0"/>
          </a:p>
        </p:txBody>
      </p:sp>
      <p:pic>
        <p:nvPicPr>
          <p:cNvPr id="27" name="Picture 26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B52ADE81-04F6-BF90-904F-926E545C310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227" y="1413709"/>
            <a:ext cx="3298335" cy="1520326"/>
          </a:xfrm>
          <a:prstGeom prst="rect">
            <a:avLst/>
          </a:prstGeom>
        </p:spPr>
      </p:pic>
      <p:pic>
        <p:nvPicPr>
          <p:cNvPr id="37" name="Picture 36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D82A3831-9B18-0096-8170-7D9EA4AE819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0747" y="3339645"/>
            <a:ext cx="3123059" cy="1439535"/>
          </a:xfrm>
          <a:prstGeom prst="rect">
            <a:avLst/>
          </a:prstGeom>
        </p:spPr>
      </p:pic>
      <p:pic>
        <p:nvPicPr>
          <p:cNvPr id="40" name="Picture 39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6EBFDFCA-E360-98B2-6E9D-AB85D9E619E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6864" y="5122499"/>
            <a:ext cx="3123059" cy="1439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066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DBF50F6-DD88-4D9F-B7D3-79B9899809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16BBDC2-6929-469E-B7C4-A03E77BF94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2762B6-EA8F-2DB6-ABCB-4C1A38CBA1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52508" y="28434"/>
            <a:ext cx="6492893" cy="1163712"/>
          </a:xfrm>
        </p:spPr>
        <p:txBody>
          <a:bodyPr anchor="ctr">
            <a:normAutofit fontScale="90000"/>
          </a:bodyPr>
          <a:lstStyle/>
          <a:p>
            <a:pPr algn="l"/>
            <a:r>
              <a:rPr lang="en-US" sz="4000" dirty="0"/>
              <a:t>Comparing Yearly Rainfall Maps</a:t>
            </a:r>
            <a:endParaRPr lang="en-GB" sz="4000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344E6B5-C9F5-4338-9E33-003B123731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 flipH="1">
            <a:off x="-176402" y="170309"/>
            <a:ext cx="2514948" cy="2174333"/>
            <a:chOff x="-305" y="-4155"/>
            <a:chExt cx="2514948" cy="2174333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90B0F8D-9E81-4DE8-95D5-1A26E9390D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830BA43A-83E9-4C67-92A6-F247FB3700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2F3A0CC-EBFE-405D-B0C0-27DE361ED5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F2E853E-B55A-4FFD-B90E-6FB4F31BD5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6" name="Picture 5" descr="A black background with white text&#10;&#10;Description automatically generated with low confidence">
            <a:extLst>
              <a:ext uri="{FF2B5EF4-FFF2-40B4-BE49-F238E27FC236}">
                <a16:creationId xmlns:a16="http://schemas.microsoft.com/office/drawing/2014/main" id="{7F765BDB-4764-4AA9-70AE-4933E9D273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8468" y="149424"/>
            <a:ext cx="2263904" cy="475419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FDFEDBF7-8E2C-46B8-9095-AE1D77E217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9130554" y="4560733"/>
            <a:ext cx="3061445" cy="2297266"/>
            <a:chOff x="-305" y="-1"/>
            <a:chExt cx="3832880" cy="2876136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0202872-FBB0-4F11-BC49-9FB400B212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0DEB2F40-D411-4D44-9638-AE0342C7F8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507F7D91-A991-4196-AF73-327E04B562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178739A9-E67C-40E5-9468-0A68AEC54E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Subtitle 2">
            <a:extLst>
              <a:ext uri="{FF2B5EF4-FFF2-40B4-BE49-F238E27FC236}">
                <a16:creationId xmlns:a16="http://schemas.microsoft.com/office/drawing/2014/main" id="{4C5152FF-D433-5811-1BE6-DD2B53454DFD}"/>
              </a:ext>
            </a:extLst>
          </p:cNvPr>
          <p:cNvSpPr txBox="1">
            <a:spLocks/>
          </p:cNvSpPr>
          <p:nvPr/>
        </p:nvSpPr>
        <p:spPr>
          <a:xfrm>
            <a:off x="1418546" y="974203"/>
            <a:ext cx="2716484" cy="53560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u="sng" dirty="0"/>
              <a:t>Original </a:t>
            </a:r>
            <a:r>
              <a:rPr lang="en-US" u="sng" dirty="0" err="1"/>
              <a:t>Mapscript</a:t>
            </a:r>
            <a:endParaRPr lang="en-US" u="sng" dirty="0"/>
          </a:p>
          <a:p>
            <a:pPr marL="342900" indent="-342900" algn="l">
              <a:lnSpc>
                <a:spcPct val="100000"/>
              </a:lnSpc>
              <a:buFontTx/>
              <a:buChar char="-"/>
            </a:pPr>
            <a:endParaRPr lang="en-US" dirty="0"/>
          </a:p>
        </p:txBody>
      </p:sp>
      <p:sp>
        <p:nvSpPr>
          <p:cNvPr id="28" name="Subtitle 2">
            <a:extLst>
              <a:ext uri="{FF2B5EF4-FFF2-40B4-BE49-F238E27FC236}">
                <a16:creationId xmlns:a16="http://schemas.microsoft.com/office/drawing/2014/main" id="{B7426E52-6FF7-F04C-EAA5-5198970496E2}"/>
              </a:ext>
            </a:extLst>
          </p:cNvPr>
          <p:cNvSpPr txBox="1">
            <a:spLocks/>
          </p:cNvSpPr>
          <p:nvPr/>
        </p:nvSpPr>
        <p:spPr>
          <a:xfrm>
            <a:off x="6747346" y="974203"/>
            <a:ext cx="1668216" cy="53560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u="sng" dirty="0"/>
              <a:t>Real</a:t>
            </a:r>
          </a:p>
          <a:p>
            <a:pPr marL="342900" indent="-342900" algn="l">
              <a:lnSpc>
                <a:spcPct val="100000"/>
              </a:lnSpc>
              <a:buFontTx/>
              <a:buChar char="-"/>
            </a:pPr>
            <a:endParaRPr lang="en-US" dirty="0"/>
          </a:p>
        </p:txBody>
      </p:sp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4972F797-883E-2760-A5CE-8FB2860749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364" y="1966863"/>
            <a:ext cx="4400633" cy="1950796"/>
          </a:xfrm>
          <a:prstGeom prst="rect">
            <a:avLst/>
          </a:prstGeom>
        </p:spPr>
      </p:pic>
      <p:pic>
        <p:nvPicPr>
          <p:cNvPr id="20" name="Picture 19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0336B0D8-F25D-CBBB-4F76-C29E5C0F91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2353" y="1966863"/>
            <a:ext cx="4223674" cy="1950796"/>
          </a:xfrm>
          <a:prstGeom prst="rect">
            <a:avLst/>
          </a:prstGeom>
        </p:spPr>
      </p:pic>
      <p:sp>
        <p:nvSpPr>
          <p:cNvPr id="37" name="Subtitle 2">
            <a:extLst>
              <a:ext uri="{FF2B5EF4-FFF2-40B4-BE49-F238E27FC236}">
                <a16:creationId xmlns:a16="http://schemas.microsoft.com/office/drawing/2014/main" id="{B6ECB9C7-D155-F4D0-BEAA-D6D4109C0506}"/>
              </a:ext>
            </a:extLst>
          </p:cNvPr>
          <p:cNvSpPr txBox="1">
            <a:spLocks/>
          </p:cNvSpPr>
          <p:nvPr/>
        </p:nvSpPr>
        <p:spPr>
          <a:xfrm>
            <a:off x="578809" y="4406382"/>
            <a:ext cx="7700970" cy="53560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dirty="0"/>
              <a:t>Rainfall is Complicated: No simple function on analysis</a:t>
            </a:r>
          </a:p>
          <a:p>
            <a:pPr marL="342900" indent="-342900" algn="l">
              <a:lnSpc>
                <a:spcPct val="100000"/>
              </a:lnSpc>
              <a:buFontTx/>
              <a:buChar char="-"/>
            </a:pPr>
            <a:endParaRPr lang="en-US" dirty="0"/>
          </a:p>
        </p:txBody>
      </p:sp>
      <p:sp>
        <p:nvSpPr>
          <p:cNvPr id="38" name="Subtitle 2">
            <a:extLst>
              <a:ext uri="{FF2B5EF4-FFF2-40B4-BE49-F238E27FC236}">
                <a16:creationId xmlns:a16="http://schemas.microsoft.com/office/drawing/2014/main" id="{ADA70FEA-E628-596D-FCA7-DD1AB89AE54F}"/>
              </a:ext>
            </a:extLst>
          </p:cNvPr>
          <p:cNvSpPr txBox="1">
            <a:spLocks/>
          </p:cNvSpPr>
          <p:nvPr/>
        </p:nvSpPr>
        <p:spPr>
          <a:xfrm>
            <a:off x="578809" y="5106362"/>
            <a:ext cx="9611258" cy="53560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dirty="0"/>
              <a:t>Will probably require some research into what causes rain.</a:t>
            </a:r>
          </a:p>
          <a:p>
            <a:pPr marL="342900" indent="-342900" algn="l">
              <a:lnSpc>
                <a:spcPct val="100000"/>
              </a:lnSpc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9749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DBF50F6-DD88-4D9F-B7D3-79B9899809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16BBDC2-6929-469E-B7C4-A03E77BF94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2762B6-EA8F-2DB6-ABCB-4C1A38CBA1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56968" y="132908"/>
            <a:ext cx="4220001" cy="1075887"/>
          </a:xfrm>
        </p:spPr>
        <p:txBody>
          <a:bodyPr anchor="ctr">
            <a:normAutofit/>
          </a:bodyPr>
          <a:lstStyle/>
          <a:p>
            <a:pPr algn="l"/>
            <a:r>
              <a:rPr lang="en-US" sz="4000" dirty="0"/>
              <a:t>Conclusions</a:t>
            </a:r>
            <a:endParaRPr lang="en-GB" sz="4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8690962-35AE-F6FC-7A60-F097B059A8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4019" y="1274094"/>
            <a:ext cx="9590724" cy="1621282"/>
          </a:xfrm>
        </p:spPr>
        <p:txBody>
          <a:bodyPr anchor="t">
            <a:noAutofit/>
          </a:bodyPr>
          <a:lstStyle/>
          <a:p>
            <a:pPr marL="342900" indent="-342900" algn="l">
              <a:lnSpc>
                <a:spcPct val="100000"/>
              </a:lnSpc>
              <a:buFontTx/>
              <a:buChar char="-"/>
            </a:pPr>
            <a:r>
              <a:rPr lang="en-US" sz="2000" dirty="0"/>
              <a:t>It was possible to make a real earth map using data.</a:t>
            </a:r>
          </a:p>
          <a:p>
            <a:pPr marL="342900" indent="-342900" algn="l">
              <a:lnSpc>
                <a:spcPct val="100000"/>
              </a:lnSpc>
              <a:buFontTx/>
              <a:buChar char="-"/>
            </a:pPr>
            <a:r>
              <a:rPr lang="en-US" sz="2000" dirty="0"/>
              <a:t>Map was probably ‘too’ accurate for a game.</a:t>
            </a:r>
          </a:p>
          <a:p>
            <a:pPr marL="342900" indent="-342900" algn="l">
              <a:lnSpc>
                <a:spcPct val="100000"/>
              </a:lnSpc>
              <a:buFontTx/>
              <a:buChar char="-"/>
            </a:pPr>
            <a:r>
              <a:rPr lang="en-US" sz="2000" dirty="0"/>
              <a:t>Lots of options available for future maps.</a:t>
            </a:r>
          </a:p>
          <a:p>
            <a:pPr marL="342900" indent="-342900" algn="l">
              <a:lnSpc>
                <a:spcPct val="100000"/>
              </a:lnSpc>
              <a:buFontTx/>
              <a:buChar char="-"/>
            </a:pPr>
            <a:endParaRPr lang="en-US" dirty="0"/>
          </a:p>
          <a:p>
            <a:pPr marL="342900" indent="-342900" algn="l">
              <a:lnSpc>
                <a:spcPct val="100000"/>
              </a:lnSpc>
              <a:buFontTx/>
              <a:buChar char="-"/>
            </a:pPr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344E6B5-C9F5-4338-9E33-003B123731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 flipH="1">
            <a:off x="-176402" y="170309"/>
            <a:ext cx="2514948" cy="2174333"/>
            <a:chOff x="-305" y="-4155"/>
            <a:chExt cx="2514948" cy="2174333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90B0F8D-9E81-4DE8-95D5-1A26E9390D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830BA43A-83E9-4C67-92A6-F247FB3700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2F3A0CC-EBFE-405D-B0C0-27DE361ED5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F2E853E-B55A-4FFD-B90E-6FB4F31BD5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6" name="Picture 5" descr="A black background with white text&#10;&#10;Description automatically generated with low confidence">
            <a:extLst>
              <a:ext uri="{FF2B5EF4-FFF2-40B4-BE49-F238E27FC236}">
                <a16:creationId xmlns:a16="http://schemas.microsoft.com/office/drawing/2014/main" id="{7F765BDB-4764-4AA9-70AE-4933E9D273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8468" y="149424"/>
            <a:ext cx="2263904" cy="475419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FDFEDBF7-8E2C-46B8-9095-AE1D77E217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9130554" y="4560733"/>
            <a:ext cx="3061445" cy="2297266"/>
            <a:chOff x="-305" y="-1"/>
            <a:chExt cx="3832880" cy="2876136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0202872-FBB0-4F11-BC49-9FB400B212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0DEB2F40-D411-4D44-9638-AE0342C7F8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507F7D91-A991-4196-AF73-327E04B562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178739A9-E67C-40E5-9468-0A68AEC54E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Subtitle 2">
            <a:extLst>
              <a:ext uri="{FF2B5EF4-FFF2-40B4-BE49-F238E27FC236}">
                <a16:creationId xmlns:a16="http://schemas.microsoft.com/office/drawing/2014/main" id="{4C5152FF-D433-5811-1BE6-DD2B53454DFD}"/>
              </a:ext>
            </a:extLst>
          </p:cNvPr>
          <p:cNvSpPr txBox="1">
            <a:spLocks/>
          </p:cNvSpPr>
          <p:nvPr/>
        </p:nvSpPr>
        <p:spPr>
          <a:xfrm>
            <a:off x="674019" y="2896776"/>
            <a:ext cx="9590724" cy="93756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ct val="100000"/>
              </a:lnSpc>
              <a:buFontTx/>
              <a:buChar char="-"/>
            </a:pPr>
            <a:r>
              <a:rPr lang="en-US" sz="2000" dirty="0"/>
              <a:t>Side project of being able to manipulate .</a:t>
            </a:r>
            <a:r>
              <a:rPr lang="en-US" sz="2000" dirty="0" err="1"/>
              <a:t>nc</a:t>
            </a:r>
            <a:r>
              <a:rPr lang="en-US" sz="2000" dirty="0"/>
              <a:t> files was time consuming but useful in the end.</a:t>
            </a:r>
          </a:p>
          <a:p>
            <a:pPr marL="342900" indent="-342900" algn="l">
              <a:lnSpc>
                <a:spcPct val="100000"/>
              </a:lnSpc>
              <a:buFontTx/>
              <a:buChar char="-"/>
            </a:pPr>
            <a:r>
              <a:rPr lang="en-US" sz="2000" dirty="0"/>
              <a:t>Can update data sources with better data in the future.</a:t>
            </a:r>
          </a:p>
          <a:p>
            <a:pPr marL="342900" indent="-342900" algn="l">
              <a:lnSpc>
                <a:spcPct val="100000"/>
              </a:lnSpc>
              <a:buFontTx/>
              <a:buChar char="-"/>
            </a:pPr>
            <a:endParaRPr lang="en-US" dirty="0"/>
          </a:p>
          <a:p>
            <a:pPr marL="342900" indent="-342900" algn="l">
              <a:lnSpc>
                <a:spcPct val="100000"/>
              </a:lnSpc>
              <a:buFontTx/>
              <a:buChar char="-"/>
            </a:pPr>
            <a:endParaRPr lang="en-US" dirty="0"/>
          </a:p>
        </p:txBody>
      </p:sp>
      <p:sp>
        <p:nvSpPr>
          <p:cNvPr id="27" name="Subtitle 2">
            <a:extLst>
              <a:ext uri="{FF2B5EF4-FFF2-40B4-BE49-F238E27FC236}">
                <a16:creationId xmlns:a16="http://schemas.microsoft.com/office/drawing/2014/main" id="{DB9654B7-79A5-CF1B-0971-154A3DE419C5}"/>
              </a:ext>
            </a:extLst>
          </p:cNvPr>
          <p:cNvSpPr txBox="1">
            <a:spLocks/>
          </p:cNvSpPr>
          <p:nvPr/>
        </p:nvSpPr>
        <p:spPr>
          <a:xfrm>
            <a:off x="574799" y="4398079"/>
            <a:ext cx="8589606" cy="93756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ct val="100000"/>
              </a:lnSpc>
              <a:buFontTx/>
              <a:buChar char="-"/>
            </a:pPr>
            <a:r>
              <a:rPr lang="en-US" sz="2000" dirty="0"/>
              <a:t>We were able to </a:t>
            </a:r>
            <a:r>
              <a:rPr lang="en-US" sz="2000" dirty="0" err="1"/>
              <a:t>analyse</a:t>
            </a:r>
            <a:r>
              <a:rPr lang="en-US" sz="2000" dirty="0"/>
              <a:t> and improve the </a:t>
            </a:r>
            <a:r>
              <a:rPr lang="en-US" sz="2000" dirty="0" err="1"/>
              <a:t>mapscript’s</a:t>
            </a:r>
            <a:r>
              <a:rPr lang="en-US" sz="2000" dirty="0"/>
              <a:t> temperature function.</a:t>
            </a:r>
          </a:p>
          <a:p>
            <a:pPr marL="342900" indent="-342900" algn="l">
              <a:lnSpc>
                <a:spcPct val="100000"/>
              </a:lnSpc>
              <a:buFontTx/>
              <a:buChar char="-"/>
            </a:pPr>
            <a:r>
              <a:rPr lang="en-US" sz="2000" dirty="0"/>
              <a:t>Rainfall will require some specific knowledge on weather patterns or higher-level distance-based ML.</a:t>
            </a:r>
          </a:p>
          <a:p>
            <a:pPr marL="342900" indent="-342900" algn="l">
              <a:lnSpc>
                <a:spcPct val="100000"/>
              </a:lnSpc>
              <a:buFontTx/>
              <a:buChar char="-"/>
            </a:pPr>
            <a:endParaRPr lang="en-US" dirty="0"/>
          </a:p>
          <a:p>
            <a:pPr algn="l">
              <a:lnSpc>
                <a:spcPct val="100000"/>
              </a:lnSpc>
            </a:pPr>
            <a:endParaRPr lang="en-US" dirty="0"/>
          </a:p>
        </p:txBody>
      </p:sp>
      <p:sp>
        <p:nvSpPr>
          <p:cNvPr id="28" name="Subtitle 2">
            <a:extLst>
              <a:ext uri="{FF2B5EF4-FFF2-40B4-BE49-F238E27FC236}">
                <a16:creationId xmlns:a16="http://schemas.microsoft.com/office/drawing/2014/main" id="{108600B8-C87B-797F-37E7-241261F31B02}"/>
              </a:ext>
            </a:extLst>
          </p:cNvPr>
          <p:cNvSpPr txBox="1">
            <a:spLocks/>
          </p:cNvSpPr>
          <p:nvPr/>
        </p:nvSpPr>
        <p:spPr>
          <a:xfrm>
            <a:off x="581740" y="5721806"/>
            <a:ext cx="9590724" cy="93756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ct val="100000"/>
              </a:lnSpc>
              <a:buFontTx/>
              <a:buChar char="-"/>
            </a:pPr>
            <a:r>
              <a:rPr lang="en-US" sz="2000" dirty="0"/>
              <a:t>In general I’m very happy with the results and look forward to continuing to work on it in the future, hopefully with some collaboration.</a:t>
            </a:r>
          </a:p>
          <a:p>
            <a:pPr marL="342900" indent="-342900" algn="l">
              <a:lnSpc>
                <a:spcPct val="100000"/>
              </a:lnSpc>
              <a:buFontTx/>
              <a:buChar char="-"/>
            </a:pPr>
            <a:endParaRPr lang="en-US" dirty="0"/>
          </a:p>
          <a:p>
            <a:pPr algn="l">
              <a:lnSpc>
                <a:spcPct val="100000"/>
              </a:lnSpc>
            </a:pPr>
            <a:endParaRPr lang="en-US" dirty="0"/>
          </a:p>
        </p:txBody>
      </p:sp>
      <p:pic>
        <p:nvPicPr>
          <p:cNvPr id="7" name="Picture 6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4B9FBDB1-7FD1-76ED-4592-B780E2AE10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7528" y="4292719"/>
            <a:ext cx="2600264" cy="1198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341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26" grpId="0"/>
      <p:bldP spid="27" grpId="0"/>
      <p:bldP spid="2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762B6-EA8F-2DB6-ABCB-4C1A38CBA1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2396" y="2130475"/>
            <a:ext cx="9934306" cy="1355750"/>
          </a:xfrm>
        </p:spPr>
        <p:txBody>
          <a:bodyPr>
            <a:normAutofit fontScale="90000"/>
          </a:bodyPr>
          <a:lstStyle/>
          <a:p>
            <a:pPr algn="l"/>
            <a:r>
              <a:rPr lang="en-US" sz="5400" dirty="0"/>
              <a:t>I hope you enjoyed my Presentation</a:t>
            </a:r>
            <a:endParaRPr lang="en-GB" sz="5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8690962-35AE-F6FC-7A60-F097B059A8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37570" y="3608362"/>
            <a:ext cx="9144000" cy="911117"/>
          </a:xfrm>
        </p:spPr>
        <p:txBody>
          <a:bodyPr>
            <a:normAutofit/>
          </a:bodyPr>
          <a:lstStyle/>
          <a:p>
            <a:pPr algn="l"/>
            <a:r>
              <a:rPr lang="en-US" sz="3200" dirty="0"/>
              <a:t>Feel free to ask any questions.</a:t>
            </a:r>
            <a:endParaRPr lang="en-GB" sz="3200" dirty="0"/>
          </a:p>
        </p:txBody>
      </p:sp>
      <p:sp>
        <p:nvSpPr>
          <p:cNvPr id="37" name="Freeform 31">
            <a:extLst>
              <a:ext uri="{FF2B5EF4-FFF2-40B4-BE49-F238E27FC236}">
                <a16:creationId xmlns:a16="http://schemas.microsoft.com/office/drawing/2014/main" id="{A2AEA782-0EA4-42E9-871D-7401D6A097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75140" cy="2130951"/>
          </a:xfrm>
          <a:custGeom>
            <a:avLst/>
            <a:gdLst>
              <a:gd name="connsiteX0" fmla="*/ 0 w 4475140"/>
              <a:gd name="connsiteY0" fmla="*/ 0 h 2130951"/>
              <a:gd name="connsiteX1" fmla="*/ 1074821 w 4475140"/>
              <a:gd name="connsiteY1" fmla="*/ 0 h 2130951"/>
              <a:gd name="connsiteX2" fmla="*/ 1074821 w 4475140"/>
              <a:gd name="connsiteY2" fmla="*/ 478 h 2130951"/>
              <a:gd name="connsiteX3" fmla="*/ 4475140 w 4475140"/>
              <a:gd name="connsiteY3" fmla="*/ 478 h 2130951"/>
              <a:gd name="connsiteX4" fmla="*/ 3488452 w 4475140"/>
              <a:gd name="connsiteY4" fmla="*/ 2130951 h 2130951"/>
              <a:gd name="connsiteX5" fmla="*/ 0 w 4475140"/>
              <a:gd name="connsiteY5" fmla="*/ 2130951 h 2130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75140" h="2130951">
                <a:moveTo>
                  <a:pt x="0" y="0"/>
                </a:moveTo>
                <a:lnTo>
                  <a:pt x="1074821" y="0"/>
                </a:lnTo>
                <a:lnTo>
                  <a:pt x="1074821" y="478"/>
                </a:lnTo>
                <a:lnTo>
                  <a:pt x="4475140" y="478"/>
                </a:lnTo>
                <a:lnTo>
                  <a:pt x="3488452" y="2130951"/>
                </a:lnTo>
                <a:lnTo>
                  <a:pt x="0" y="2130951"/>
                </a:lnTo>
                <a:close/>
              </a:path>
            </a:pathLst>
          </a:custGeom>
          <a:solidFill>
            <a:srgbClr val="4C44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8" name="Picture 7" descr="A picture containing blue, night sky&#10;&#10;Description automatically generated">
            <a:extLst>
              <a:ext uri="{FF2B5EF4-FFF2-40B4-BE49-F238E27FC236}">
                <a16:creationId xmlns:a16="http://schemas.microsoft.com/office/drawing/2014/main" id="{9F7472AC-C372-D540-8D58-D6272180716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260" r="1" b="30686"/>
          <a:stretch/>
        </p:blipFill>
        <p:spPr>
          <a:xfrm>
            <a:off x="3649318" y="2"/>
            <a:ext cx="8542682" cy="2130473"/>
          </a:xfrm>
          <a:custGeom>
            <a:avLst/>
            <a:gdLst/>
            <a:ahLst/>
            <a:cxnLst/>
            <a:rect l="l" t="t" r="r" b="b"/>
            <a:pathLst>
              <a:path w="8542682" h="2130473">
                <a:moveTo>
                  <a:pt x="986689" y="0"/>
                </a:moveTo>
                <a:lnTo>
                  <a:pt x="8542682" y="0"/>
                </a:lnTo>
                <a:lnTo>
                  <a:pt x="8542682" y="2130473"/>
                </a:lnTo>
                <a:lnTo>
                  <a:pt x="0" y="2130473"/>
                </a:lnTo>
                <a:close/>
              </a:path>
            </a:pathLst>
          </a:custGeom>
        </p:spPr>
      </p:pic>
      <p:sp>
        <p:nvSpPr>
          <p:cNvPr id="39" name="Freeform 34">
            <a:extLst>
              <a:ext uri="{FF2B5EF4-FFF2-40B4-BE49-F238E27FC236}">
                <a16:creationId xmlns:a16="http://schemas.microsoft.com/office/drawing/2014/main" id="{B0992639-1CDA-4FE6-BB95-E132214907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7716860" y="4682362"/>
            <a:ext cx="4475140" cy="2174680"/>
          </a:xfrm>
          <a:custGeom>
            <a:avLst/>
            <a:gdLst>
              <a:gd name="connsiteX0" fmla="*/ 3468199 w 4475140"/>
              <a:gd name="connsiteY0" fmla="*/ 2174680 h 2174680"/>
              <a:gd name="connsiteX1" fmla="*/ 0 w 4475140"/>
              <a:gd name="connsiteY1" fmla="*/ 2174680 h 2174680"/>
              <a:gd name="connsiteX2" fmla="*/ 0 w 4475140"/>
              <a:gd name="connsiteY2" fmla="*/ 0 h 2174680"/>
              <a:gd name="connsiteX3" fmla="*/ 1074821 w 4475140"/>
              <a:gd name="connsiteY3" fmla="*/ 0 h 2174680"/>
              <a:gd name="connsiteX4" fmla="*/ 1074821 w 4475140"/>
              <a:gd name="connsiteY4" fmla="*/ 478 h 2174680"/>
              <a:gd name="connsiteX5" fmla="*/ 4475140 w 4475140"/>
              <a:gd name="connsiteY5" fmla="*/ 478 h 2174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75140" h="2174680">
                <a:moveTo>
                  <a:pt x="3468199" y="2174680"/>
                </a:moveTo>
                <a:lnTo>
                  <a:pt x="0" y="2174680"/>
                </a:lnTo>
                <a:lnTo>
                  <a:pt x="0" y="0"/>
                </a:lnTo>
                <a:lnTo>
                  <a:pt x="1074821" y="0"/>
                </a:lnTo>
                <a:lnTo>
                  <a:pt x="1074821" y="478"/>
                </a:lnTo>
                <a:lnTo>
                  <a:pt x="4475140" y="478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2" name="Picture 11" descr="A black background with white text&#10;&#10;Description automatically generated with low confidence">
            <a:extLst>
              <a:ext uri="{FF2B5EF4-FFF2-40B4-BE49-F238E27FC236}">
                <a16:creationId xmlns:a16="http://schemas.microsoft.com/office/drawing/2014/main" id="{ED5E716E-24BB-791C-4883-699C806C8C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26" y="4381708"/>
            <a:ext cx="9652496" cy="2032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5707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DBF50F6-DD88-4D9F-B7D3-79B9899809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16BBDC2-6929-469E-B7C4-A03E77BF94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2762B6-EA8F-2DB6-ABCB-4C1A38CBA1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31801" y="308296"/>
            <a:ext cx="10640754" cy="1075887"/>
          </a:xfrm>
        </p:spPr>
        <p:txBody>
          <a:bodyPr anchor="ctr">
            <a:normAutofit/>
          </a:bodyPr>
          <a:lstStyle/>
          <a:p>
            <a:pPr algn="l"/>
            <a:r>
              <a:rPr lang="en-US" sz="4000" dirty="0"/>
              <a:t>Introduction</a:t>
            </a:r>
            <a:endParaRPr lang="en-GB" sz="4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8690962-35AE-F6FC-7A60-F097B059A8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5258" y="1862454"/>
            <a:ext cx="9590724" cy="937560"/>
          </a:xfrm>
        </p:spPr>
        <p:txBody>
          <a:bodyPr anchor="t">
            <a:noAutofit/>
          </a:bodyPr>
          <a:lstStyle/>
          <a:p>
            <a:pPr marL="342900" indent="-342900" algn="l">
              <a:lnSpc>
                <a:spcPct val="100000"/>
              </a:lnSpc>
              <a:buFontTx/>
              <a:buChar char="-"/>
            </a:pPr>
            <a:r>
              <a:rPr lang="en-US" dirty="0"/>
              <a:t>Looking through </a:t>
            </a:r>
            <a:r>
              <a:rPr lang="en-US" dirty="0" err="1"/>
              <a:t>Datatonic</a:t>
            </a:r>
            <a:r>
              <a:rPr lang="en-US" dirty="0"/>
              <a:t> and Google Cloud Platform for data sources.</a:t>
            </a:r>
          </a:p>
          <a:p>
            <a:pPr marL="342900" indent="-342900" algn="l">
              <a:lnSpc>
                <a:spcPct val="100000"/>
              </a:lnSpc>
              <a:buFontTx/>
              <a:buChar char="-"/>
            </a:pPr>
            <a:endParaRPr lang="en-US" dirty="0"/>
          </a:p>
          <a:p>
            <a:pPr marL="342900" indent="-342900" algn="l">
              <a:lnSpc>
                <a:spcPct val="100000"/>
              </a:lnSpc>
              <a:buFontTx/>
              <a:buChar char="-"/>
            </a:pPr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344E6B5-C9F5-4338-9E33-003B123731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 flipH="1">
            <a:off x="-176402" y="170309"/>
            <a:ext cx="2514948" cy="2174333"/>
            <a:chOff x="-305" y="-4155"/>
            <a:chExt cx="2514948" cy="2174333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90B0F8D-9E81-4DE8-95D5-1A26E9390D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830BA43A-83E9-4C67-92A6-F247FB3700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2F3A0CC-EBFE-405D-B0C0-27DE361ED5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F2E853E-B55A-4FFD-B90E-6FB4F31BD5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6" name="Picture 5" descr="A black background with white text&#10;&#10;Description automatically generated with low confidence">
            <a:extLst>
              <a:ext uri="{FF2B5EF4-FFF2-40B4-BE49-F238E27FC236}">
                <a16:creationId xmlns:a16="http://schemas.microsoft.com/office/drawing/2014/main" id="{7F765BDB-4764-4AA9-70AE-4933E9D273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8468" y="149424"/>
            <a:ext cx="2263904" cy="475419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FDFEDBF7-8E2C-46B8-9095-AE1D77E217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9130554" y="4560733"/>
            <a:ext cx="3061445" cy="2297266"/>
            <a:chOff x="-305" y="-1"/>
            <a:chExt cx="3832880" cy="2876136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0202872-FBB0-4F11-BC49-9FB400B212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0DEB2F40-D411-4D44-9638-AE0342C7F8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507F7D91-A991-4196-AF73-327E04B562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178739A9-E67C-40E5-9468-0A68AEC54E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BE77C2D6-32BF-5454-CE47-7D89075C61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7399" y="1289657"/>
            <a:ext cx="1771650" cy="1771650"/>
          </a:xfrm>
          <a:prstGeom prst="rect">
            <a:avLst/>
          </a:prstGeom>
        </p:spPr>
      </p:pic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00B91D6F-D623-B725-683C-A788CB3DBC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6185" y="3183288"/>
            <a:ext cx="1297492" cy="1297492"/>
          </a:xfrm>
          <a:prstGeom prst="rect">
            <a:avLst/>
          </a:prstGeom>
        </p:spPr>
      </p:pic>
      <p:sp>
        <p:nvSpPr>
          <p:cNvPr id="26" name="Subtitle 2">
            <a:extLst>
              <a:ext uri="{FF2B5EF4-FFF2-40B4-BE49-F238E27FC236}">
                <a16:creationId xmlns:a16="http://schemas.microsoft.com/office/drawing/2014/main" id="{4C5152FF-D433-5811-1BE6-DD2B53454DFD}"/>
              </a:ext>
            </a:extLst>
          </p:cNvPr>
          <p:cNvSpPr txBox="1">
            <a:spLocks/>
          </p:cNvSpPr>
          <p:nvPr/>
        </p:nvSpPr>
        <p:spPr>
          <a:xfrm>
            <a:off x="765258" y="3222385"/>
            <a:ext cx="9590724" cy="93756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ct val="100000"/>
              </a:lnSpc>
              <a:buFontTx/>
              <a:buChar char="-"/>
            </a:pPr>
            <a:r>
              <a:rPr lang="en-US" dirty="0"/>
              <a:t>Found Google Maps Platform.</a:t>
            </a:r>
          </a:p>
          <a:p>
            <a:pPr marL="342900" indent="-342900" algn="l">
              <a:lnSpc>
                <a:spcPct val="100000"/>
              </a:lnSpc>
              <a:buFontTx/>
              <a:buChar char="-"/>
            </a:pPr>
            <a:endParaRPr lang="en-US" dirty="0"/>
          </a:p>
          <a:p>
            <a:pPr marL="342900" indent="-342900" algn="l">
              <a:lnSpc>
                <a:spcPct val="100000"/>
              </a:lnSpc>
              <a:buFontTx/>
              <a:buChar char="-"/>
            </a:pPr>
            <a:endParaRPr lang="en-US" dirty="0"/>
          </a:p>
        </p:txBody>
      </p:sp>
      <p:sp>
        <p:nvSpPr>
          <p:cNvPr id="27" name="Subtitle 2">
            <a:extLst>
              <a:ext uri="{FF2B5EF4-FFF2-40B4-BE49-F238E27FC236}">
                <a16:creationId xmlns:a16="http://schemas.microsoft.com/office/drawing/2014/main" id="{DB9654B7-79A5-CF1B-0971-154A3DE419C5}"/>
              </a:ext>
            </a:extLst>
          </p:cNvPr>
          <p:cNvSpPr txBox="1">
            <a:spLocks/>
          </p:cNvSpPr>
          <p:nvPr/>
        </p:nvSpPr>
        <p:spPr>
          <a:xfrm>
            <a:off x="765258" y="4560733"/>
            <a:ext cx="9590724" cy="93756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ct val="100000"/>
              </a:lnSpc>
              <a:buFontTx/>
              <a:buChar char="-"/>
            </a:pPr>
            <a:r>
              <a:rPr lang="en-US" dirty="0"/>
              <a:t>Access to elevation data reminded me of creating maps in Civilization 5.</a:t>
            </a:r>
          </a:p>
          <a:p>
            <a:pPr marL="342900" indent="-342900" algn="l">
              <a:lnSpc>
                <a:spcPct val="100000"/>
              </a:lnSpc>
              <a:buFontTx/>
              <a:buChar char="-"/>
            </a:pPr>
            <a:endParaRPr lang="en-US" dirty="0"/>
          </a:p>
          <a:p>
            <a:pPr marL="342900" indent="-342900" algn="l">
              <a:lnSpc>
                <a:spcPct val="100000"/>
              </a:lnSpc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111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6" grpId="0"/>
      <p:bldP spid="2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DBF50F6-DD88-4D9F-B7D3-79B9899809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16BBDC2-6929-469E-B7C4-A03E77BF94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8690962-35AE-F6FC-7A60-F097B059A8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9490" y="1919997"/>
            <a:ext cx="6054770" cy="711281"/>
          </a:xfrm>
        </p:spPr>
        <p:txBody>
          <a:bodyPr anchor="t">
            <a:normAutofit/>
          </a:bodyPr>
          <a:lstStyle/>
          <a:p>
            <a:pPr marL="342900" indent="-342900" algn="l">
              <a:buFontTx/>
              <a:buChar char="-"/>
            </a:pPr>
            <a:r>
              <a:rPr lang="en-US" sz="2000" dirty="0"/>
              <a:t>Start off in 4000BC as a tribe of a historic peoples.</a:t>
            </a:r>
            <a:endParaRPr lang="en-GB" sz="2000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344E6B5-C9F5-4338-9E33-003B123731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 flipH="1">
            <a:off x="-176402" y="170309"/>
            <a:ext cx="2514948" cy="2174333"/>
            <a:chOff x="-305" y="-4155"/>
            <a:chExt cx="2514948" cy="2174333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90B0F8D-9E81-4DE8-95D5-1A26E9390D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830BA43A-83E9-4C67-92A6-F247FB3700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2F3A0CC-EBFE-405D-B0C0-27DE361ED5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F2E853E-B55A-4FFD-B90E-6FB4F31BD5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6" name="Picture 5" descr="A black background with white text&#10;&#10;Description automatically generated with low confidence">
            <a:extLst>
              <a:ext uri="{FF2B5EF4-FFF2-40B4-BE49-F238E27FC236}">
                <a16:creationId xmlns:a16="http://schemas.microsoft.com/office/drawing/2014/main" id="{7F765BDB-4764-4AA9-70AE-4933E9D273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8468" y="149424"/>
            <a:ext cx="2263904" cy="475419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FDFEDBF7-8E2C-46B8-9095-AE1D77E217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9130554" y="4560733"/>
            <a:ext cx="3061445" cy="2297266"/>
            <a:chOff x="-305" y="-1"/>
            <a:chExt cx="3832880" cy="2876136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0202872-FBB0-4F11-BC49-9FB400B212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0DEB2F40-D411-4D44-9638-AE0342C7F8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507F7D91-A991-4196-AF73-327E04B562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178739A9-E67C-40E5-9468-0A68AEC54E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4" descr="Text, logo&#10;&#10;Description automatically generated">
            <a:extLst>
              <a:ext uri="{FF2B5EF4-FFF2-40B4-BE49-F238E27FC236}">
                <a16:creationId xmlns:a16="http://schemas.microsoft.com/office/drawing/2014/main" id="{D7A07C86-CF66-4294-F6E3-C32F8ECDE0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7007" y="-629677"/>
            <a:ext cx="5715000" cy="3581600"/>
          </a:xfrm>
          <a:prstGeom prst="rect">
            <a:avLst/>
          </a:prstGeom>
        </p:spPr>
      </p:pic>
      <p:pic>
        <p:nvPicPr>
          <p:cNvPr id="10" name="Picture 9" descr="Map&#10;&#10;Description automatically generated">
            <a:extLst>
              <a:ext uri="{FF2B5EF4-FFF2-40B4-BE49-F238E27FC236}">
                <a16:creationId xmlns:a16="http://schemas.microsoft.com/office/drawing/2014/main" id="{75013B3C-8823-4A24-D64B-B84D92A017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5904" y="1833556"/>
            <a:ext cx="2865381" cy="1595444"/>
          </a:xfrm>
          <a:prstGeom prst="rect">
            <a:avLst/>
          </a:prstGeom>
        </p:spPr>
      </p:pic>
      <p:sp>
        <p:nvSpPr>
          <p:cNvPr id="26" name="Subtitle 2">
            <a:extLst>
              <a:ext uri="{FF2B5EF4-FFF2-40B4-BE49-F238E27FC236}">
                <a16:creationId xmlns:a16="http://schemas.microsoft.com/office/drawing/2014/main" id="{1A6E2E2D-0633-0161-7C89-17BC6D60A1D9}"/>
              </a:ext>
            </a:extLst>
          </p:cNvPr>
          <p:cNvSpPr txBox="1">
            <a:spLocks/>
          </p:cNvSpPr>
          <p:nvPr/>
        </p:nvSpPr>
        <p:spPr>
          <a:xfrm>
            <a:off x="1169490" y="2514950"/>
            <a:ext cx="6278705" cy="9777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Tx/>
              <a:buChar char="-"/>
            </a:pPr>
            <a:r>
              <a:rPr lang="en-US" sz="2000" dirty="0"/>
              <a:t>Game is not super realistic but it’s important to have an interesting and believable map.</a:t>
            </a:r>
            <a:endParaRPr lang="en-GB" sz="2000" dirty="0"/>
          </a:p>
        </p:txBody>
      </p:sp>
      <p:sp>
        <p:nvSpPr>
          <p:cNvPr id="28" name="Subtitle 2">
            <a:extLst>
              <a:ext uri="{FF2B5EF4-FFF2-40B4-BE49-F238E27FC236}">
                <a16:creationId xmlns:a16="http://schemas.microsoft.com/office/drawing/2014/main" id="{14016A26-CB80-7F44-7043-0ED5104BD0AC}"/>
              </a:ext>
            </a:extLst>
          </p:cNvPr>
          <p:cNvSpPr txBox="1">
            <a:spLocks/>
          </p:cNvSpPr>
          <p:nvPr/>
        </p:nvSpPr>
        <p:spPr>
          <a:xfrm>
            <a:off x="1169185" y="3479614"/>
            <a:ext cx="6278705" cy="9777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Tx/>
              <a:buChar char="-"/>
            </a:pPr>
            <a:r>
              <a:rPr lang="en-US" sz="2000" dirty="0"/>
              <a:t>Tiles on a map defined by elevations:</a:t>
            </a:r>
            <a:endParaRPr lang="en-GB" sz="2000" dirty="0"/>
          </a:p>
        </p:txBody>
      </p:sp>
      <p:pic>
        <p:nvPicPr>
          <p:cNvPr id="14" name="Picture 13" descr="A picture containing indoor, branchiopod crustacean, blurry&#10;&#10;Description automatically generated">
            <a:extLst>
              <a:ext uri="{FF2B5EF4-FFF2-40B4-BE49-F238E27FC236}">
                <a16:creationId xmlns:a16="http://schemas.microsoft.com/office/drawing/2014/main" id="{BFA0B44F-B136-5D50-DD77-357807E556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3637" y="4034526"/>
            <a:ext cx="986445" cy="98644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2396530A-1D9B-B6E1-E897-6B04F1C1FE1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955" y="4031843"/>
            <a:ext cx="986445" cy="986445"/>
          </a:xfrm>
          <a:prstGeom prst="rect">
            <a:avLst/>
          </a:prstGeom>
        </p:spPr>
      </p:pic>
      <p:pic>
        <p:nvPicPr>
          <p:cNvPr id="31" name="Picture 30" descr="A picture containing half&#10;&#10;Description automatically generated">
            <a:extLst>
              <a:ext uri="{FF2B5EF4-FFF2-40B4-BE49-F238E27FC236}">
                <a16:creationId xmlns:a16="http://schemas.microsoft.com/office/drawing/2014/main" id="{9F85F620-68E9-DBEA-55F9-6605D16DE47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684" y="4032188"/>
            <a:ext cx="986445" cy="986445"/>
          </a:xfrm>
          <a:prstGeom prst="rect">
            <a:avLst/>
          </a:prstGeom>
        </p:spPr>
      </p:pic>
      <p:pic>
        <p:nvPicPr>
          <p:cNvPr id="33" name="Picture 32" descr="A view of the earth from space&#10;&#10;Description automatically generated with medium confidence">
            <a:extLst>
              <a:ext uri="{FF2B5EF4-FFF2-40B4-BE49-F238E27FC236}">
                <a16:creationId xmlns:a16="http://schemas.microsoft.com/office/drawing/2014/main" id="{E8B94778-8086-BD73-C3F0-F4A5AD0F45F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3908" y="4031844"/>
            <a:ext cx="986445" cy="986445"/>
          </a:xfrm>
          <a:prstGeom prst="rect">
            <a:avLst/>
          </a:prstGeom>
        </p:spPr>
      </p:pic>
      <p:sp>
        <p:nvSpPr>
          <p:cNvPr id="34" name="Subtitle 2">
            <a:extLst>
              <a:ext uri="{FF2B5EF4-FFF2-40B4-BE49-F238E27FC236}">
                <a16:creationId xmlns:a16="http://schemas.microsoft.com/office/drawing/2014/main" id="{9C4DD73B-BAE7-3596-48DD-84BC738A5AFE}"/>
              </a:ext>
            </a:extLst>
          </p:cNvPr>
          <p:cNvSpPr txBox="1">
            <a:spLocks/>
          </p:cNvSpPr>
          <p:nvPr/>
        </p:nvSpPr>
        <p:spPr>
          <a:xfrm>
            <a:off x="1169186" y="5220470"/>
            <a:ext cx="5819444" cy="42749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Tx/>
              <a:buChar char="-"/>
            </a:pPr>
            <a:r>
              <a:rPr lang="en-US" sz="2000" dirty="0"/>
              <a:t>Then general climate (temperature and rainfall).</a:t>
            </a:r>
            <a:endParaRPr lang="en-GB" sz="2000" dirty="0"/>
          </a:p>
        </p:txBody>
      </p:sp>
      <p:pic>
        <p:nvPicPr>
          <p:cNvPr id="36" name="Picture 35" descr="A close up of the moon&#10;&#10;Description automatically generated">
            <a:extLst>
              <a:ext uri="{FF2B5EF4-FFF2-40B4-BE49-F238E27FC236}">
                <a16:creationId xmlns:a16="http://schemas.microsoft.com/office/drawing/2014/main" id="{E09D0FAD-FCC8-AECE-4F02-D6023B6354D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299" y="5719743"/>
            <a:ext cx="598154" cy="598154"/>
          </a:xfrm>
          <a:prstGeom prst="rect">
            <a:avLst/>
          </a:prstGeom>
        </p:spPr>
      </p:pic>
      <p:pic>
        <p:nvPicPr>
          <p:cNvPr id="38" name="Picture 37" descr="A close up of the moon&#10;&#10;Description automatically generated with medium confidence">
            <a:extLst>
              <a:ext uri="{FF2B5EF4-FFF2-40B4-BE49-F238E27FC236}">
                <a16:creationId xmlns:a16="http://schemas.microsoft.com/office/drawing/2014/main" id="{E7D70FAC-C1DD-3CA2-460D-9EB14FCDDD9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108" y="5719743"/>
            <a:ext cx="598154" cy="598154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D763ACB1-4EC9-91A4-8EAF-26D3778BB9B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8440" y="5719741"/>
            <a:ext cx="598153" cy="598153"/>
          </a:xfrm>
          <a:prstGeom prst="rect">
            <a:avLst/>
          </a:prstGeom>
        </p:spPr>
      </p:pic>
      <p:pic>
        <p:nvPicPr>
          <p:cNvPr id="42" name="Picture 41" descr="A close up of the moon&#10;&#10;Description automatically generated with medium confidence">
            <a:extLst>
              <a:ext uri="{FF2B5EF4-FFF2-40B4-BE49-F238E27FC236}">
                <a16:creationId xmlns:a16="http://schemas.microsoft.com/office/drawing/2014/main" id="{C3446654-DB2B-E49F-A778-1A5612B7743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6771" y="5723769"/>
            <a:ext cx="598153" cy="598153"/>
          </a:xfrm>
          <a:prstGeom prst="rect">
            <a:avLst/>
          </a:prstGeom>
        </p:spPr>
      </p:pic>
      <p:pic>
        <p:nvPicPr>
          <p:cNvPr id="44" name="Picture 43" descr="A close up of the moon&#10;&#10;Description automatically generated with medium confidence">
            <a:extLst>
              <a:ext uri="{FF2B5EF4-FFF2-40B4-BE49-F238E27FC236}">
                <a16:creationId xmlns:a16="http://schemas.microsoft.com/office/drawing/2014/main" id="{718E5C57-FC2A-8600-042C-ADC92227698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4885" y="5719741"/>
            <a:ext cx="598153" cy="598153"/>
          </a:xfrm>
          <a:prstGeom prst="rect">
            <a:avLst/>
          </a:prstGeom>
        </p:spPr>
      </p:pic>
      <p:pic>
        <p:nvPicPr>
          <p:cNvPr id="46" name="Picture 45" descr="A picture containing round&#10;&#10;Description automatically generated">
            <a:extLst>
              <a:ext uri="{FF2B5EF4-FFF2-40B4-BE49-F238E27FC236}">
                <a16:creationId xmlns:a16="http://schemas.microsoft.com/office/drawing/2014/main" id="{8AAB598C-F392-40A9-05F1-B53F4E5BEC7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353" y="5719741"/>
            <a:ext cx="598154" cy="598154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D4202D44-0627-2901-A32F-AC6970994EA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7694" y="5704878"/>
            <a:ext cx="598153" cy="598153"/>
          </a:xfrm>
          <a:prstGeom prst="rect">
            <a:avLst/>
          </a:prstGeom>
        </p:spPr>
      </p:pic>
      <p:pic>
        <p:nvPicPr>
          <p:cNvPr id="50" name="Picture 49" descr="A picture containing coin&#10;&#10;Description automatically generated">
            <a:extLst>
              <a:ext uri="{FF2B5EF4-FFF2-40B4-BE49-F238E27FC236}">
                <a16:creationId xmlns:a16="http://schemas.microsoft.com/office/drawing/2014/main" id="{8C3F1EF1-687A-53D3-8559-00CC3B74C68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5808" y="5704878"/>
            <a:ext cx="598154" cy="598154"/>
          </a:xfrm>
          <a:prstGeom prst="rect">
            <a:avLst/>
          </a:prstGeom>
        </p:spPr>
      </p:pic>
      <p:pic>
        <p:nvPicPr>
          <p:cNvPr id="52" name="Picture 51" descr="A view of the earth from space&#10;&#10;Description automatically generated with low confidence">
            <a:extLst>
              <a:ext uri="{FF2B5EF4-FFF2-40B4-BE49-F238E27FC236}">
                <a16:creationId xmlns:a16="http://schemas.microsoft.com/office/drawing/2014/main" id="{545C59C8-7BBD-AB45-168F-F11A6B0C52F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3923" y="5704877"/>
            <a:ext cx="598154" cy="598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437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6" grpId="0"/>
      <p:bldP spid="28" grpId="0"/>
      <p:bldP spid="3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DBF50F6-DD88-4D9F-B7D3-79B9899809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16BBDC2-6929-469E-B7C4-A03E77BF94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2762B6-EA8F-2DB6-ABCB-4C1A38CBA1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31801" y="308296"/>
            <a:ext cx="10640754" cy="1075887"/>
          </a:xfrm>
        </p:spPr>
        <p:txBody>
          <a:bodyPr anchor="ctr">
            <a:normAutofit/>
          </a:bodyPr>
          <a:lstStyle/>
          <a:p>
            <a:pPr algn="l"/>
            <a:r>
              <a:rPr lang="en-US" sz="4000" dirty="0"/>
              <a:t>Project Goals</a:t>
            </a:r>
            <a:endParaRPr lang="en-GB" sz="4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8690962-35AE-F6FC-7A60-F097B059A8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79900" y="1803918"/>
            <a:ext cx="3974522" cy="2164074"/>
          </a:xfrm>
        </p:spPr>
        <p:txBody>
          <a:bodyPr anchor="t">
            <a:noAutofit/>
          </a:bodyPr>
          <a:lstStyle/>
          <a:p>
            <a:pPr algn="l">
              <a:lnSpc>
                <a:spcPct val="100000"/>
              </a:lnSpc>
            </a:pPr>
            <a:r>
              <a:rPr lang="en-US" b="1" dirty="0"/>
              <a:t>Map</a:t>
            </a:r>
            <a:r>
              <a:rPr lang="en-US" dirty="0"/>
              <a:t>:</a:t>
            </a:r>
          </a:p>
          <a:p>
            <a:pPr marL="342900" indent="-342900" algn="l">
              <a:lnSpc>
                <a:spcPct val="100000"/>
              </a:lnSpc>
              <a:buFontTx/>
              <a:buChar char="-"/>
            </a:pPr>
            <a:r>
              <a:rPr lang="en-US" dirty="0"/>
              <a:t>Everything in a set place.</a:t>
            </a:r>
          </a:p>
          <a:p>
            <a:pPr marL="342900" indent="-342900" algn="l">
              <a:lnSpc>
                <a:spcPct val="100000"/>
              </a:lnSpc>
              <a:buFontTx/>
              <a:buChar char="-"/>
            </a:pPr>
            <a:r>
              <a:rPr lang="en-US" dirty="0"/>
              <a:t>Earth map most commonly played.</a:t>
            </a:r>
          </a:p>
          <a:p>
            <a:pPr marL="342900" indent="-342900" algn="l">
              <a:lnSpc>
                <a:spcPct val="100000"/>
              </a:lnSpc>
              <a:buFontTx/>
              <a:buChar char="-"/>
            </a:pPr>
            <a:endParaRPr lang="en-US" dirty="0"/>
          </a:p>
          <a:p>
            <a:pPr marL="342900" indent="-342900" algn="l">
              <a:lnSpc>
                <a:spcPct val="100000"/>
              </a:lnSpc>
              <a:buFontTx/>
              <a:buChar char="-"/>
            </a:pPr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344E6B5-C9F5-4338-9E33-003B123731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 flipH="1">
            <a:off x="-176402" y="170309"/>
            <a:ext cx="2514948" cy="2174333"/>
            <a:chOff x="-305" y="-4155"/>
            <a:chExt cx="2514948" cy="2174333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90B0F8D-9E81-4DE8-95D5-1A26E9390D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830BA43A-83E9-4C67-92A6-F247FB3700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2F3A0CC-EBFE-405D-B0C0-27DE361ED5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F2E853E-B55A-4FFD-B90E-6FB4F31BD5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6" name="Picture 5" descr="A black background with white text&#10;&#10;Description automatically generated with low confidence">
            <a:extLst>
              <a:ext uri="{FF2B5EF4-FFF2-40B4-BE49-F238E27FC236}">
                <a16:creationId xmlns:a16="http://schemas.microsoft.com/office/drawing/2014/main" id="{7F765BDB-4764-4AA9-70AE-4933E9D273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8468" y="149424"/>
            <a:ext cx="2263904" cy="475419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FDFEDBF7-8E2C-46B8-9095-AE1D77E217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9130554" y="4560733"/>
            <a:ext cx="3061445" cy="2297266"/>
            <a:chOff x="-305" y="-1"/>
            <a:chExt cx="3832880" cy="2876136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0202872-FBB0-4F11-BC49-9FB400B212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0DEB2F40-D411-4D44-9638-AE0342C7F8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507F7D91-A991-4196-AF73-327E04B562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178739A9-E67C-40E5-9468-0A68AEC54E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Subtitle 2">
            <a:extLst>
              <a:ext uri="{FF2B5EF4-FFF2-40B4-BE49-F238E27FC236}">
                <a16:creationId xmlns:a16="http://schemas.microsoft.com/office/drawing/2014/main" id="{4C5152FF-D433-5811-1BE6-DD2B53454DFD}"/>
              </a:ext>
            </a:extLst>
          </p:cNvPr>
          <p:cNvSpPr txBox="1">
            <a:spLocks/>
          </p:cNvSpPr>
          <p:nvPr/>
        </p:nvSpPr>
        <p:spPr>
          <a:xfrm>
            <a:off x="5600011" y="1684758"/>
            <a:ext cx="5931713" cy="287597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b="1" dirty="0" err="1"/>
              <a:t>Mapscript</a:t>
            </a:r>
            <a:r>
              <a:rPr lang="en-US" dirty="0"/>
              <a:t>: </a:t>
            </a:r>
          </a:p>
          <a:p>
            <a:pPr marL="342900" indent="-342900" algn="l">
              <a:lnSpc>
                <a:spcPct val="100000"/>
              </a:lnSpc>
              <a:buFontTx/>
              <a:buChar char="-"/>
            </a:pPr>
            <a:r>
              <a:rPr lang="en-US" dirty="0"/>
              <a:t>Randomly generate elevations and climate to make ‘realistic map’.</a:t>
            </a:r>
          </a:p>
          <a:p>
            <a:pPr marL="342900" indent="-342900" algn="l">
              <a:lnSpc>
                <a:spcPct val="100000"/>
              </a:lnSpc>
              <a:buFontTx/>
              <a:buChar char="-"/>
            </a:pPr>
            <a:r>
              <a:rPr lang="en-US" dirty="0"/>
              <a:t>A lot of people have added to the </a:t>
            </a:r>
            <a:r>
              <a:rPr lang="en-US" dirty="0" err="1"/>
              <a:t>mapscripts</a:t>
            </a:r>
            <a:r>
              <a:rPr lang="en-US" dirty="0"/>
              <a:t> over time to try and improve them.</a:t>
            </a:r>
          </a:p>
          <a:p>
            <a:pPr marL="342900" indent="-342900" algn="l">
              <a:lnSpc>
                <a:spcPct val="100000"/>
              </a:lnSpc>
              <a:buFontTx/>
              <a:buChar char="-"/>
            </a:pPr>
            <a:endParaRPr lang="en-US" dirty="0"/>
          </a:p>
          <a:p>
            <a:pPr marL="342900" indent="-342900" algn="l">
              <a:lnSpc>
                <a:spcPct val="100000"/>
              </a:lnSpc>
              <a:buFontTx/>
              <a:buChar char="-"/>
            </a:pPr>
            <a:endParaRPr lang="en-US" dirty="0"/>
          </a:p>
        </p:txBody>
      </p:sp>
      <p:sp>
        <p:nvSpPr>
          <p:cNvPr id="27" name="Subtitle 2">
            <a:extLst>
              <a:ext uri="{FF2B5EF4-FFF2-40B4-BE49-F238E27FC236}">
                <a16:creationId xmlns:a16="http://schemas.microsoft.com/office/drawing/2014/main" id="{DB9654B7-79A5-CF1B-0971-154A3DE419C5}"/>
              </a:ext>
            </a:extLst>
          </p:cNvPr>
          <p:cNvSpPr txBox="1">
            <a:spLocks/>
          </p:cNvSpPr>
          <p:nvPr/>
        </p:nvSpPr>
        <p:spPr>
          <a:xfrm>
            <a:off x="876338" y="5240586"/>
            <a:ext cx="3689091" cy="93756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dirty="0"/>
              <a:t>1. Can we make a real Earth map using real data?</a:t>
            </a:r>
          </a:p>
          <a:p>
            <a:pPr marL="457200" indent="-457200" algn="l">
              <a:lnSpc>
                <a:spcPct val="100000"/>
              </a:lnSpc>
              <a:buAutoNum type="arabicPeriod"/>
            </a:pPr>
            <a:endParaRPr lang="en-US" dirty="0"/>
          </a:p>
          <a:p>
            <a:pPr marL="342900" indent="-342900" algn="l">
              <a:lnSpc>
                <a:spcPct val="100000"/>
              </a:lnSpc>
              <a:buFontTx/>
              <a:buChar char="-"/>
            </a:pPr>
            <a:endParaRPr lang="en-US" dirty="0"/>
          </a:p>
        </p:txBody>
      </p:sp>
      <p:sp>
        <p:nvSpPr>
          <p:cNvPr id="29" name="Subtitle 2">
            <a:extLst>
              <a:ext uri="{FF2B5EF4-FFF2-40B4-BE49-F238E27FC236}">
                <a16:creationId xmlns:a16="http://schemas.microsoft.com/office/drawing/2014/main" id="{43F1D6C4-B7AC-2A81-5E88-9A6C47B8F6AE}"/>
              </a:ext>
            </a:extLst>
          </p:cNvPr>
          <p:cNvSpPr txBox="1">
            <a:spLocks/>
          </p:cNvSpPr>
          <p:nvPr/>
        </p:nvSpPr>
        <p:spPr>
          <a:xfrm>
            <a:off x="5937511" y="5005864"/>
            <a:ext cx="3951500" cy="93756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dirty="0"/>
              <a:t>2.   Can we test and improve the existing </a:t>
            </a:r>
            <a:r>
              <a:rPr lang="en-US" dirty="0" err="1"/>
              <a:t>mapscript</a:t>
            </a:r>
            <a:r>
              <a:rPr lang="en-US" dirty="0"/>
              <a:t> using real data?</a:t>
            </a:r>
          </a:p>
          <a:p>
            <a:pPr marL="457200" indent="-457200" algn="l">
              <a:lnSpc>
                <a:spcPct val="100000"/>
              </a:lnSpc>
              <a:buAutoNum type="arabicPeriod"/>
            </a:pPr>
            <a:endParaRPr lang="en-US" dirty="0"/>
          </a:p>
          <a:p>
            <a:pPr marL="457200" indent="-457200" algn="l">
              <a:lnSpc>
                <a:spcPct val="100000"/>
              </a:lnSpc>
              <a:buAutoNum type="arabicPeriod"/>
            </a:pPr>
            <a:endParaRPr lang="en-US" dirty="0"/>
          </a:p>
          <a:p>
            <a:pPr algn="l">
              <a:lnSpc>
                <a:spcPct val="100000"/>
              </a:lnSpc>
            </a:pPr>
            <a:endParaRPr lang="en-US" dirty="0"/>
          </a:p>
          <a:p>
            <a:pPr marL="457200" indent="-457200" algn="l">
              <a:lnSpc>
                <a:spcPct val="100000"/>
              </a:lnSpc>
              <a:buAutoNum type="arabicPeriod"/>
            </a:pPr>
            <a:endParaRPr lang="en-US" dirty="0"/>
          </a:p>
          <a:p>
            <a:pPr marL="342900" indent="-342900" algn="l">
              <a:lnSpc>
                <a:spcPct val="100000"/>
              </a:lnSpc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5045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26" grpId="0"/>
      <p:bldP spid="27" grpId="0"/>
      <p:bldP spid="2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DBF50F6-DD88-4D9F-B7D3-79B9899809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16BBDC2-6929-469E-B7C4-A03E77BF94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2762B6-EA8F-2DB6-ABCB-4C1A38CBA1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31801" y="308296"/>
            <a:ext cx="10640754" cy="1075887"/>
          </a:xfrm>
        </p:spPr>
        <p:txBody>
          <a:bodyPr anchor="ctr">
            <a:normAutofit/>
          </a:bodyPr>
          <a:lstStyle/>
          <a:p>
            <a:pPr algn="l"/>
            <a:r>
              <a:rPr lang="en-US" sz="4000" dirty="0"/>
              <a:t>Elevation Data</a:t>
            </a:r>
            <a:endParaRPr lang="en-GB" sz="4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8690962-35AE-F6FC-7A60-F097B059A8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7455" y="1535137"/>
            <a:ext cx="9590724" cy="937560"/>
          </a:xfrm>
        </p:spPr>
        <p:txBody>
          <a:bodyPr anchor="t">
            <a:noAutofit/>
          </a:bodyPr>
          <a:lstStyle/>
          <a:p>
            <a:pPr marL="342900" indent="-342900" algn="l">
              <a:lnSpc>
                <a:spcPct val="100000"/>
              </a:lnSpc>
              <a:buFontTx/>
              <a:buChar char="-"/>
            </a:pPr>
            <a:r>
              <a:rPr lang="en-US" dirty="0"/>
              <a:t>Accessed through Google’s API</a:t>
            </a:r>
          </a:p>
          <a:p>
            <a:pPr marL="342900" indent="-342900" algn="l">
              <a:lnSpc>
                <a:spcPct val="100000"/>
              </a:lnSpc>
              <a:buFontTx/>
              <a:buChar char="-"/>
            </a:pPr>
            <a:endParaRPr lang="en-US" dirty="0"/>
          </a:p>
          <a:p>
            <a:pPr marL="342900" indent="-342900" algn="l">
              <a:lnSpc>
                <a:spcPct val="100000"/>
              </a:lnSpc>
              <a:buFontTx/>
              <a:buChar char="-"/>
            </a:pPr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344E6B5-C9F5-4338-9E33-003B123731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 flipH="1">
            <a:off x="-176402" y="170309"/>
            <a:ext cx="2514948" cy="2174333"/>
            <a:chOff x="-305" y="-4155"/>
            <a:chExt cx="2514948" cy="2174333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90B0F8D-9E81-4DE8-95D5-1A26E9390D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830BA43A-83E9-4C67-92A6-F247FB3700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2F3A0CC-EBFE-405D-B0C0-27DE361ED5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F2E853E-B55A-4FFD-B90E-6FB4F31BD5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6" name="Picture 5" descr="A black background with white text&#10;&#10;Description automatically generated with low confidence">
            <a:extLst>
              <a:ext uri="{FF2B5EF4-FFF2-40B4-BE49-F238E27FC236}">
                <a16:creationId xmlns:a16="http://schemas.microsoft.com/office/drawing/2014/main" id="{7F765BDB-4764-4AA9-70AE-4933E9D273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8468" y="149424"/>
            <a:ext cx="2263904" cy="475419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FDFEDBF7-8E2C-46B8-9095-AE1D77E217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9130554" y="4560733"/>
            <a:ext cx="3061445" cy="2297266"/>
            <a:chOff x="-305" y="-1"/>
            <a:chExt cx="3832880" cy="2876136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0202872-FBB0-4F11-BC49-9FB400B212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0DEB2F40-D411-4D44-9638-AE0342C7F8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507F7D91-A991-4196-AF73-327E04B562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178739A9-E67C-40E5-9468-0A68AEC54E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Subtitle 2">
            <a:extLst>
              <a:ext uri="{FF2B5EF4-FFF2-40B4-BE49-F238E27FC236}">
                <a16:creationId xmlns:a16="http://schemas.microsoft.com/office/drawing/2014/main" id="{4C5152FF-D433-5811-1BE6-DD2B53454DFD}"/>
              </a:ext>
            </a:extLst>
          </p:cNvPr>
          <p:cNvSpPr txBox="1">
            <a:spLocks/>
          </p:cNvSpPr>
          <p:nvPr/>
        </p:nvSpPr>
        <p:spPr>
          <a:xfrm>
            <a:off x="765258" y="2258761"/>
            <a:ext cx="9590724" cy="93756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ct val="100000"/>
              </a:lnSpc>
              <a:buFontTx/>
              <a:buChar char="-"/>
            </a:pPr>
            <a:r>
              <a:rPr lang="en-US" dirty="0"/>
              <a:t>Need API key from your GCP account and then locations as </a:t>
            </a:r>
            <a:r>
              <a:rPr lang="en-US" dirty="0" err="1"/>
              <a:t>lat</a:t>
            </a:r>
            <a:r>
              <a:rPr lang="en-US" dirty="0"/>
              <a:t>/long pairs.</a:t>
            </a:r>
          </a:p>
          <a:p>
            <a:pPr marL="342900" indent="-342900" algn="l">
              <a:lnSpc>
                <a:spcPct val="100000"/>
              </a:lnSpc>
              <a:buFontTx/>
              <a:buChar char="-"/>
            </a:pPr>
            <a:endParaRPr lang="en-US" dirty="0"/>
          </a:p>
          <a:p>
            <a:pPr marL="342900" indent="-342900" algn="l">
              <a:lnSpc>
                <a:spcPct val="100000"/>
              </a:lnSpc>
              <a:buFontTx/>
              <a:buChar char="-"/>
            </a:pPr>
            <a:endParaRPr lang="en-US" dirty="0"/>
          </a:p>
        </p:txBody>
      </p:sp>
      <p:sp>
        <p:nvSpPr>
          <p:cNvPr id="27" name="Subtitle 2">
            <a:extLst>
              <a:ext uri="{FF2B5EF4-FFF2-40B4-BE49-F238E27FC236}">
                <a16:creationId xmlns:a16="http://schemas.microsoft.com/office/drawing/2014/main" id="{DB9654B7-79A5-CF1B-0971-154A3DE419C5}"/>
              </a:ext>
            </a:extLst>
          </p:cNvPr>
          <p:cNvSpPr txBox="1">
            <a:spLocks/>
          </p:cNvSpPr>
          <p:nvPr/>
        </p:nvSpPr>
        <p:spPr>
          <a:xfrm>
            <a:off x="765258" y="3177301"/>
            <a:ext cx="9590724" cy="93756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ct val="100000"/>
              </a:lnSpc>
              <a:buFontTx/>
              <a:buChar char="-"/>
            </a:pPr>
            <a:r>
              <a:rPr lang="en-US" dirty="0"/>
              <a:t>Civ map must be rectangular shaped - we can split map into an even grid.</a:t>
            </a:r>
          </a:p>
          <a:p>
            <a:pPr marL="342900" indent="-342900" algn="l">
              <a:lnSpc>
                <a:spcPct val="100000"/>
              </a:lnSpc>
              <a:buFontTx/>
              <a:buChar char="-"/>
            </a:pPr>
            <a:endParaRPr lang="en-US" dirty="0"/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35583068-8155-2C17-EB83-9E578FDF6CE1}"/>
              </a:ext>
            </a:extLst>
          </p:cNvPr>
          <p:cNvSpPr txBox="1">
            <a:spLocks/>
          </p:cNvSpPr>
          <p:nvPr/>
        </p:nvSpPr>
        <p:spPr>
          <a:xfrm>
            <a:off x="773551" y="4207883"/>
            <a:ext cx="9590724" cy="93756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ct val="100000"/>
              </a:lnSpc>
              <a:buFontTx/>
              <a:buChar char="-"/>
            </a:pPr>
            <a:r>
              <a:rPr lang="en-US" dirty="0"/>
              <a:t>It’s also a hex grid, so slightly more complicated.</a:t>
            </a:r>
          </a:p>
          <a:p>
            <a:pPr marL="342900" indent="-342900" algn="l">
              <a:lnSpc>
                <a:spcPct val="100000"/>
              </a:lnSpc>
              <a:buFontTx/>
              <a:buChar char="-"/>
            </a:pPr>
            <a:endParaRPr lang="en-US" dirty="0"/>
          </a:p>
        </p:txBody>
      </p:sp>
      <p:sp>
        <p:nvSpPr>
          <p:cNvPr id="33" name="Hexagon 32">
            <a:extLst>
              <a:ext uri="{FF2B5EF4-FFF2-40B4-BE49-F238E27FC236}">
                <a16:creationId xmlns:a16="http://schemas.microsoft.com/office/drawing/2014/main" id="{DC8B51F2-83C3-4C47-2CB9-E44E41304925}"/>
              </a:ext>
            </a:extLst>
          </p:cNvPr>
          <p:cNvSpPr/>
          <p:nvPr/>
        </p:nvSpPr>
        <p:spPr>
          <a:xfrm rot="5400000">
            <a:off x="2192959" y="5184632"/>
            <a:ext cx="608052" cy="566439"/>
          </a:xfrm>
          <a:prstGeom prst="hexagon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Hexagon 38">
            <a:extLst>
              <a:ext uri="{FF2B5EF4-FFF2-40B4-BE49-F238E27FC236}">
                <a16:creationId xmlns:a16="http://schemas.microsoft.com/office/drawing/2014/main" id="{4871A43E-CCF8-DCAA-42CF-5A21157D04DD}"/>
              </a:ext>
            </a:extLst>
          </p:cNvPr>
          <p:cNvSpPr/>
          <p:nvPr/>
        </p:nvSpPr>
        <p:spPr>
          <a:xfrm rot="5400000">
            <a:off x="1049616" y="5184632"/>
            <a:ext cx="608052" cy="566439"/>
          </a:xfrm>
          <a:prstGeom prst="hexagon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54876C69-6363-CAFE-6C20-401A66650DCC}"/>
              </a:ext>
            </a:extLst>
          </p:cNvPr>
          <p:cNvSpPr/>
          <p:nvPr/>
        </p:nvSpPr>
        <p:spPr>
          <a:xfrm rot="5400000">
            <a:off x="1629510" y="5179525"/>
            <a:ext cx="608052" cy="566439"/>
          </a:xfrm>
          <a:prstGeom prst="hexagon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29D5F171-D69F-0EE4-9AB0-C141B5504771}"/>
              </a:ext>
            </a:extLst>
          </p:cNvPr>
          <p:cNvSpPr/>
          <p:nvPr/>
        </p:nvSpPr>
        <p:spPr>
          <a:xfrm rot="5400000">
            <a:off x="1346290" y="5650326"/>
            <a:ext cx="608052" cy="566439"/>
          </a:xfrm>
          <a:prstGeom prst="hexagon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6711774F-99BE-9A58-7165-D2FA2C55F3F5}"/>
              </a:ext>
            </a:extLst>
          </p:cNvPr>
          <p:cNvSpPr/>
          <p:nvPr/>
        </p:nvSpPr>
        <p:spPr>
          <a:xfrm rot="5400000">
            <a:off x="1920073" y="5655231"/>
            <a:ext cx="608052" cy="566439"/>
          </a:xfrm>
          <a:prstGeom prst="hexagon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Hexagon 42">
            <a:extLst>
              <a:ext uri="{FF2B5EF4-FFF2-40B4-BE49-F238E27FC236}">
                <a16:creationId xmlns:a16="http://schemas.microsoft.com/office/drawing/2014/main" id="{240289E5-490C-9076-73E9-6514B0602D60}"/>
              </a:ext>
            </a:extLst>
          </p:cNvPr>
          <p:cNvSpPr/>
          <p:nvPr/>
        </p:nvSpPr>
        <p:spPr>
          <a:xfrm rot="5400000">
            <a:off x="1055726" y="6130938"/>
            <a:ext cx="608052" cy="566439"/>
          </a:xfrm>
          <a:prstGeom prst="hexagon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Hexagon 43">
            <a:extLst>
              <a:ext uri="{FF2B5EF4-FFF2-40B4-BE49-F238E27FC236}">
                <a16:creationId xmlns:a16="http://schemas.microsoft.com/office/drawing/2014/main" id="{0928EEC1-FE1F-353F-6164-9C6F5D8B216C}"/>
              </a:ext>
            </a:extLst>
          </p:cNvPr>
          <p:cNvSpPr/>
          <p:nvPr/>
        </p:nvSpPr>
        <p:spPr>
          <a:xfrm rot="5400000">
            <a:off x="1631586" y="6134403"/>
            <a:ext cx="608052" cy="566439"/>
          </a:xfrm>
          <a:prstGeom prst="hexagon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Hexagon 44">
            <a:extLst>
              <a:ext uri="{FF2B5EF4-FFF2-40B4-BE49-F238E27FC236}">
                <a16:creationId xmlns:a16="http://schemas.microsoft.com/office/drawing/2014/main" id="{C2536F0F-A7E0-DCE8-D56A-F971CD432365}"/>
              </a:ext>
            </a:extLst>
          </p:cNvPr>
          <p:cNvSpPr/>
          <p:nvPr/>
        </p:nvSpPr>
        <p:spPr>
          <a:xfrm rot="5400000">
            <a:off x="2192960" y="6130938"/>
            <a:ext cx="608052" cy="566439"/>
          </a:xfrm>
          <a:prstGeom prst="hexagon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Hexagon 45">
            <a:extLst>
              <a:ext uri="{FF2B5EF4-FFF2-40B4-BE49-F238E27FC236}">
                <a16:creationId xmlns:a16="http://schemas.microsoft.com/office/drawing/2014/main" id="{63097141-EF3A-9692-0F79-4798680113CA}"/>
              </a:ext>
            </a:extLst>
          </p:cNvPr>
          <p:cNvSpPr/>
          <p:nvPr/>
        </p:nvSpPr>
        <p:spPr>
          <a:xfrm rot="5400000">
            <a:off x="2489633" y="5655232"/>
            <a:ext cx="608052" cy="566439"/>
          </a:xfrm>
          <a:prstGeom prst="hexagon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E0594BE-B7D8-07BA-3964-C1BE6D916C02}"/>
              </a:ext>
            </a:extLst>
          </p:cNvPr>
          <p:cNvSpPr txBox="1"/>
          <p:nvPr/>
        </p:nvSpPr>
        <p:spPr>
          <a:xfrm>
            <a:off x="1182170" y="6341498"/>
            <a:ext cx="4024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0, 0</a:t>
            </a:r>
            <a:endParaRPr lang="en-GB" sz="10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2134AEE-476B-6DEA-91CF-7F043F650D9D}"/>
              </a:ext>
            </a:extLst>
          </p:cNvPr>
          <p:cNvSpPr txBox="1"/>
          <p:nvPr/>
        </p:nvSpPr>
        <p:spPr>
          <a:xfrm>
            <a:off x="1433556" y="5742530"/>
            <a:ext cx="6189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1, 1.73</a:t>
            </a:r>
            <a:endParaRPr lang="en-GB" sz="10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57CE0CF-A15B-B2E1-3BC4-021CEFB58360}"/>
              </a:ext>
            </a:extLst>
          </p:cNvPr>
          <p:cNvSpPr txBox="1"/>
          <p:nvPr/>
        </p:nvSpPr>
        <p:spPr>
          <a:xfrm>
            <a:off x="1768540" y="6367322"/>
            <a:ext cx="4024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2, 0</a:t>
            </a:r>
            <a:endParaRPr lang="en-GB" sz="1000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0CFE4ED-1991-D7CC-225C-12684AF1024D}"/>
              </a:ext>
            </a:extLst>
          </p:cNvPr>
          <p:cNvCxnSpPr>
            <a:cxnSpLocks/>
          </p:cNvCxnSpPr>
          <p:nvPr/>
        </p:nvCxnSpPr>
        <p:spPr>
          <a:xfrm>
            <a:off x="1338061" y="6399239"/>
            <a:ext cx="622566" cy="172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527FBE2-6F92-F9C2-9EB6-1719F95C2BE9}"/>
              </a:ext>
            </a:extLst>
          </p:cNvPr>
          <p:cNvCxnSpPr>
            <a:cxnSpLocks/>
          </p:cNvCxnSpPr>
          <p:nvPr/>
        </p:nvCxnSpPr>
        <p:spPr>
          <a:xfrm flipH="1" flipV="1">
            <a:off x="1636511" y="5933545"/>
            <a:ext cx="6766" cy="4806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Subtitle 2">
            <a:extLst>
              <a:ext uri="{FF2B5EF4-FFF2-40B4-BE49-F238E27FC236}">
                <a16:creationId xmlns:a16="http://schemas.microsoft.com/office/drawing/2014/main" id="{F1FBF9C9-3F6F-F60F-BB61-6A3AA91A1880}"/>
              </a:ext>
            </a:extLst>
          </p:cNvPr>
          <p:cNvSpPr txBox="1">
            <a:spLocks/>
          </p:cNvSpPr>
          <p:nvPr/>
        </p:nvSpPr>
        <p:spPr>
          <a:xfrm>
            <a:off x="4348647" y="5552872"/>
            <a:ext cx="3348305" cy="60805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dirty="0"/>
              <a:t>(Code Demonstration)</a:t>
            </a:r>
          </a:p>
        </p:txBody>
      </p:sp>
    </p:spTree>
    <p:extLst>
      <p:ext uri="{BB962C8B-B14F-4D97-AF65-F5344CB8AC3E}">
        <p14:creationId xmlns:p14="http://schemas.microsoft.com/office/powerpoint/2010/main" val="228078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6" grpId="0"/>
      <p:bldP spid="27" grpId="0"/>
      <p:bldP spid="20" grpId="0"/>
      <p:bldP spid="33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36" grpId="0"/>
      <p:bldP spid="38" grpId="0"/>
      <p:bldP spid="37" grpId="0"/>
      <p:bldP spid="4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DBF50F6-DD88-4D9F-B7D3-79B9899809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16BBDC2-6929-469E-B7C4-A03E77BF94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2762B6-EA8F-2DB6-ABCB-4C1A38CBA1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59590" y="210205"/>
            <a:ext cx="10640754" cy="1075887"/>
          </a:xfrm>
        </p:spPr>
        <p:txBody>
          <a:bodyPr anchor="ctr">
            <a:normAutofit/>
          </a:bodyPr>
          <a:lstStyle/>
          <a:p>
            <a:pPr algn="l"/>
            <a:r>
              <a:rPr lang="en-US" sz="4000" dirty="0" err="1"/>
              <a:t>Mapscripts</a:t>
            </a:r>
            <a:endParaRPr lang="en-GB" sz="4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8690962-35AE-F6FC-7A60-F097B059A8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5258" y="1550834"/>
            <a:ext cx="9590724" cy="937560"/>
          </a:xfrm>
        </p:spPr>
        <p:txBody>
          <a:bodyPr anchor="t">
            <a:noAutofit/>
          </a:bodyPr>
          <a:lstStyle/>
          <a:p>
            <a:pPr marL="342900" indent="-342900" algn="l">
              <a:lnSpc>
                <a:spcPct val="100000"/>
              </a:lnSpc>
              <a:buFontTx/>
              <a:buChar char="-"/>
            </a:pPr>
            <a:r>
              <a:rPr lang="en-US" dirty="0"/>
              <a:t>Randomly generated elevation map.</a:t>
            </a:r>
          </a:p>
          <a:p>
            <a:pPr marL="342900" indent="-342900" algn="l">
              <a:lnSpc>
                <a:spcPct val="100000"/>
              </a:lnSpc>
              <a:buFontTx/>
              <a:buChar char="-"/>
            </a:pPr>
            <a:endParaRPr lang="en-US" dirty="0"/>
          </a:p>
          <a:p>
            <a:pPr marL="342900" indent="-342900" algn="l">
              <a:lnSpc>
                <a:spcPct val="100000"/>
              </a:lnSpc>
              <a:buFontTx/>
              <a:buChar char="-"/>
            </a:pPr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344E6B5-C9F5-4338-9E33-003B123731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 flipH="1">
            <a:off x="-176402" y="170309"/>
            <a:ext cx="2514948" cy="2174333"/>
            <a:chOff x="-305" y="-4155"/>
            <a:chExt cx="2514948" cy="2174333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90B0F8D-9E81-4DE8-95D5-1A26E9390D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830BA43A-83E9-4C67-92A6-F247FB3700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2F3A0CC-EBFE-405D-B0C0-27DE361ED5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F2E853E-B55A-4FFD-B90E-6FB4F31BD5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6" name="Picture 5" descr="A black background with white text&#10;&#10;Description automatically generated with low confidence">
            <a:extLst>
              <a:ext uri="{FF2B5EF4-FFF2-40B4-BE49-F238E27FC236}">
                <a16:creationId xmlns:a16="http://schemas.microsoft.com/office/drawing/2014/main" id="{7F765BDB-4764-4AA9-70AE-4933E9D273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8468" y="149424"/>
            <a:ext cx="2263904" cy="475419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FDFEDBF7-8E2C-46B8-9095-AE1D77E217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9130554" y="4560733"/>
            <a:ext cx="3061445" cy="2297266"/>
            <a:chOff x="-305" y="-1"/>
            <a:chExt cx="3832880" cy="2876136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0202872-FBB0-4F11-BC49-9FB400B212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0DEB2F40-D411-4D44-9638-AE0342C7F8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507F7D91-A991-4196-AF73-327E04B562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178739A9-E67C-40E5-9468-0A68AEC54E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Subtitle 2">
            <a:extLst>
              <a:ext uri="{FF2B5EF4-FFF2-40B4-BE49-F238E27FC236}">
                <a16:creationId xmlns:a16="http://schemas.microsoft.com/office/drawing/2014/main" id="{4C5152FF-D433-5811-1BE6-DD2B53454DFD}"/>
              </a:ext>
            </a:extLst>
          </p:cNvPr>
          <p:cNvSpPr txBox="1">
            <a:spLocks/>
          </p:cNvSpPr>
          <p:nvPr/>
        </p:nvSpPr>
        <p:spPr>
          <a:xfrm>
            <a:off x="479728" y="2692262"/>
            <a:ext cx="4755003" cy="93756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ct val="100000"/>
              </a:lnSpc>
              <a:buFontTx/>
              <a:buChar char="-"/>
            </a:pPr>
            <a:r>
              <a:rPr lang="en-US" dirty="0"/>
              <a:t>Temperatures worked out from latitude and elevation.</a:t>
            </a:r>
          </a:p>
          <a:p>
            <a:pPr marL="342900" indent="-342900" algn="l">
              <a:lnSpc>
                <a:spcPct val="100000"/>
              </a:lnSpc>
              <a:buFontTx/>
              <a:buChar char="-"/>
            </a:pPr>
            <a:endParaRPr lang="en-US" dirty="0"/>
          </a:p>
          <a:p>
            <a:pPr marL="342900" indent="-342900" algn="l">
              <a:lnSpc>
                <a:spcPct val="100000"/>
              </a:lnSpc>
              <a:buFontTx/>
              <a:buChar char="-"/>
            </a:pPr>
            <a:endParaRPr lang="en-US" dirty="0"/>
          </a:p>
        </p:txBody>
      </p:sp>
      <p:sp>
        <p:nvSpPr>
          <p:cNvPr id="27" name="Subtitle 2">
            <a:extLst>
              <a:ext uri="{FF2B5EF4-FFF2-40B4-BE49-F238E27FC236}">
                <a16:creationId xmlns:a16="http://schemas.microsoft.com/office/drawing/2014/main" id="{DB9654B7-79A5-CF1B-0971-154A3DE419C5}"/>
              </a:ext>
            </a:extLst>
          </p:cNvPr>
          <p:cNvSpPr txBox="1">
            <a:spLocks/>
          </p:cNvSpPr>
          <p:nvPr/>
        </p:nvSpPr>
        <p:spPr>
          <a:xfrm>
            <a:off x="479728" y="4475869"/>
            <a:ext cx="4436221" cy="93756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ct val="100000"/>
              </a:lnSpc>
              <a:buFontTx/>
              <a:buChar char="-"/>
            </a:pPr>
            <a:r>
              <a:rPr lang="en-US" dirty="0"/>
              <a:t>Rainfall generated from temperatures and elevations.</a:t>
            </a:r>
          </a:p>
          <a:p>
            <a:pPr marL="342900" indent="-342900" algn="l">
              <a:lnSpc>
                <a:spcPct val="100000"/>
              </a:lnSpc>
              <a:buFontTx/>
              <a:buChar char="-"/>
            </a:pPr>
            <a:endParaRPr lang="en-US" dirty="0"/>
          </a:p>
          <a:p>
            <a:pPr marL="342900" indent="-342900" algn="l">
              <a:lnSpc>
                <a:spcPct val="100000"/>
              </a:lnSpc>
              <a:buFontTx/>
              <a:buChar char="-"/>
            </a:pPr>
            <a:endParaRPr lang="en-US" dirty="0"/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0F4F929C-BA0D-93DF-EAE2-AA179FC8C3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491" y="1222304"/>
            <a:ext cx="1600608" cy="1243901"/>
          </a:xfrm>
          <a:prstGeom prst="rect">
            <a:avLst/>
          </a:prstGeom>
        </p:spPr>
      </p:pic>
      <p:pic>
        <p:nvPicPr>
          <p:cNvPr id="10" name="Picture 9" descr="A picture containing clock&#10;&#10;Description automatically generated">
            <a:extLst>
              <a:ext uri="{FF2B5EF4-FFF2-40B4-BE49-F238E27FC236}">
                <a16:creationId xmlns:a16="http://schemas.microsoft.com/office/drawing/2014/main" id="{D501159D-C521-7F95-9D4F-9EBBAE0454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9359" y="2623138"/>
            <a:ext cx="1757253" cy="1210552"/>
          </a:xfrm>
          <a:prstGeom prst="rect">
            <a:avLst/>
          </a:prstGeom>
        </p:spPr>
      </p:pic>
      <p:pic>
        <p:nvPicPr>
          <p:cNvPr id="28" name="Picture 27" descr="A picture containing bubble chart&#10;&#10;Description automatically generated">
            <a:extLst>
              <a:ext uri="{FF2B5EF4-FFF2-40B4-BE49-F238E27FC236}">
                <a16:creationId xmlns:a16="http://schemas.microsoft.com/office/drawing/2014/main" id="{FC92FC93-64A0-70C3-4683-F4E79A7342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9500" y="4100286"/>
            <a:ext cx="1967112" cy="1697928"/>
          </a:xfrm>
          <a:prstGeom prst="rect">
            <a:avLst/>
          </a:prstGeom>
        </p:spPr>
      </p:pic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925CDDA-7F2E-B92A-419A-E922EDFF09FF}"/>
              </a:ext>
            </a:extLst>
          </p:cNvPr>
          <p:cNvCxnSpPr/>
          <p:nvPr/>
        </p:nvCxnSpPr>
        <p:spPr>
          <a:xfrm>
            <a:off x="2697838" y="2019614"/>
            <a:ext cx="0" cy="67264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47BB54C-A388-CE3A-C6B4-42DAF5256FC4}"/>
              </a:ext>
            </a:extLst>
          </p:cNvPr>
          <p:cNvCxnSpPr/>
          <p:nvPr/>
        </p:nvCxnSpPr>
        <p:spPr>
          <a:xfrm>
            <a:off x="2697838" y="3629822"/>
            <a:ext cx="0" cy="67264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6429002A-E492-1E55-9222-EB6544982207}"/>
              </a:ext>
            </a:extLst>
          </p:cNvPr>
          <p:cNvCxnSpPr>
            <a:cxnSpLocks/>
          </p:cNvCxnSpPr>
          <p:nvPr/>
        </p:nvCxnSpPr>
        <p:spPr>
          <a:xfrm flipH="1">
            <a:off x="7373386" y="4100286"/>
            <a:ext cx="558878" cy="67287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3B73C510-18CC-5C1A-2383-4A294D77C100}"/>
              </a:ext>
            </a:extLst>
          </p:cNvPr>
          <p:cNvCxnSpPr>
            <a:cxnSpLocks/>
          </p:cNvCxnSpPr>
          <p:nvPr/>
        </p:nvCxnSpPr>
        <p:spPr>
          <a:xfrm flipH="1" flipV="1">
            <a:off x="7131960" y="3337730"/>
            <a:ext cx="800304" cy="48741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Subtitle 2">
            <a:extLst>
              <a:ext uri="{FF2B5EF4-FFF2-40B4-BE49-F238E27FC236}">
                <a16:creationId xmlns:a16="http://schemas.microsoft.com/office/drawing/2014/main" id="{C75605BF-3C56-3D71-E3B4-683538E4076F}"/>
              </a:ext>
            </a:extLst>
          </p:cNvPr>
          <p:cNvSpPr txBox="1">
            <a:spLocks/>
          </p:cNvSpPr>
          <p:nvPr/>
        </p:nvSpPr>
        <p:spPr>
          <a:xfrm>
            <a:off x="8169647" y="3767045"/>
            <a:ext cx="1757252" cy="66648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dirty="0"/>
              <a:t>Seasonal</a:t>
            </a:r>
          </a:p>
          <a:p>
            <a:pPr marL="342900" indent="-342900" algn="l">
              <a:lnSpc>
                <a:spcPct val="100000"/>
              </a:lnSpc>
              <a:buFontTx/>
              <a:buChar char="-"/>
            </a:pPr>
            <a:endParaRPr lang="en-US" dirty="0"/>
          </a:p>
        </p:txBody>
      </p:sp>
      <p:sp>
        <p:nvSpPr>
          <p:cNvPr id="53" name="Subtitle 2">
            <a:extLst>
              <a:ext uri="{FF2B5EF4-FFF2-40B4-BE49-F238E27FC236}">
                <a16:creationId xmlns:a16="http://schemas.microsoft.com/office/drawing/2014/main" id="{29D38A58-FC7D-47B2-ED0E-B5B1A75D7066}"/>
              </a:ext>
            </a:extLst>
          </p:cNvPr>
          <p:cNvSpPr txBox="1">
            <a:spLocks/>
          </p:cNvSpPr>
          <p:nvPr/>
        </p:nvSpPr>
        <p:spPr>
          <a:xfrm>
            <a:off x="358561" y="5494588"/>
            <a:ext cx="7573703" cy="93756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dirty="0"/>
              <a:t>To test climate generation functions we will pass in real elevation data and see what climate the script generates.</a:t>
            </a:r>
          </a:p>
          <a:p>
            <a:pPr marL="342900" indent="-342900" algn="l">
              <a:lnSpc>
                <a:spcPct val="100000"/>
              </a:lnSpc>
              <a:buFontTx/>
              <a:buChar char="-"/>
            </a:pPr>
            <a:endParaRPr lang="en-US" dirty="0"/>
          </a:p>
          <a:p>
            <a:pPr marL="342900" indent="-342900" algn="l">
              <a:lnSpc>
                <a:spcPct val="100000"/>
              </a:lnSpc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8795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6" grpId="0"/>
      <p:bldP spid="27" grpId="0"/>
      <p:bldP spid="52" grpId="0"/>
      <p:bldP spid="5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DBF50F6-DD88-4D9F-B7D3-79B9899809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16BBDC2-6929-469E-B7C4-A03E77BF94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0A93ADE7-9856-0084-4F6D-3129A26193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46" y="1421772"/>
            <a:ext cx="3250289" cy="14395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32762B6-EA8F-2DB6-ABCB-4C1A38CBA1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59590" y="98210"/>
            <a:ext cx="10640754" cy="1075887"/>
          </a:xfrm>
        </p:spPr>
        <p:txBody>
          <a:bodyPr anchor="ctr">
            <a:normAutofit/>
          </a:bodyPr>
          <a:lstStyle/>
          <a:p>
            <a:pPr algn="l"/>
            <a:r>
              <a:rPr lang="en-US" sz="4000" dirty="0"/>
              <a:t>Temperature Map Comparison</a:t>
            </a:r>
            <a:endParaRPr lang="en-GB" sz="4000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344E6B5-C9F5-4338-9E33-003B123731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 flipH="1">
            <a:off x="-176402" y="170309"/>
            <a:ext cx="2514948" cy="2174333"/>
            <a:chOff x="-305" y="-4155"/>
            <a:chExt cx="2514948" cy="2174333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90B0F8D-9E81-4DE8-95D5-1A26E9390D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830BA43A-83E9-4C67-92A6-F247FB3700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2F3A0CC-EBFE-405D-B0C0-27DE361ED5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F2E853E-B55A-4FFD-B90E-6FB4F31BD5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6" name="Picture 5" descr="A black background with white text&#10;&#10;Description automatically generated with low confidence">
            <a:extLst>
              <a:ext uri="{FF2B5EF4-FFF2-40B4-BE49-F238E27FC236}">
                <a16:creationId xmlns:a16="http://schemas.microsoft.com/office/drawing/2014/main" id="{7F765BDB-4764-4AA9-70AE-4933E9D273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8468" y="149424"/>
            <a:ext cx="2263904" cy="475419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FDFEDBF7-8E2C-46B8-9095-AE1D77E217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9130554" y="4560733"/>
            <a:ext cx="3061445" cy="2297266"/>
            <a:chOff x="-305" y="-1"/>
            <a:chExt cx="3832880" cy="2876136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0202872-FBB0-4F11-BC49-9FB400B212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0DEB2F40-D411-4D44-9638-AE0342C7F8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507F7D91-A991-4196-AF73-327E04B562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178739A9-E67C-40E5-9468-0A68AEC54E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Subtitle 2">
            <a:extLst>
              <a:ext uri="{FF2B5EF4-FFF2-40B4-BE49-F238E27FC236}">
                <a16:creationId xmlns:a16="http://schemas.microsoft.com/office/drawing/2014/main" id="{4C5152FF-D433-5811-1BE6-DD2B53454DFD}"/>
              </a:ext>
            </a:extLst>
          </p:cNvPr>
          <p:cNvSpPr txBox="1">
            <a:spLocks/>
          </p:cNvSpPr>
          <p:nvPr/>
        </p:nvSpPr>
        <p:spPr>
          <a:xfrm>
            <a:off x="1025482" y="886361"/>
            <a:ext cx="1668216" cy="53560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u="sng" dirty="0" err="1"/>
              <a:t>Mapscript</a:t>
            </a:r>
            <a:endParaRPr lang="en-US" u="sng" dirty="0"/>
          </a:p>
          <a:p>
            <a:pPr marL="342900" indent="-342900" algn="l">
              <a:lnSpc>
                <a:spcPct val="100000"/>
              </a:lnSpc>
              <a:buFontTx/>
              <a:buChar char="-"/>
            </a:pPr>
            <a:endParaRPr lang="en-US" dirty="0"/>
          </a:p>
        </p:txBody>
      </p:sp>
      <p:sp>
        <p:nvSpPr>
          <p:cNvPr id="28" name="Subtitle 2">
            <a:extLst>
              <a:ext uri="{FF2B5EF4-FFF2-40B4-BE49-F238E27FC236}">
                <a16:creationId xmlns:a16="http://schemas.microsoft.com/office/drawing/2014/main" id="{B7426E52-6FF7-F04C-EAA5-5198970496E2}"/>
              </a:ext>
            </a:extLst>
          </p:cNvPr>
          <p:cNvSpPr txBox="1">
            <a:spLocks/>
          </p:cNvSpPr>
          <p:nvPr/>
        </p:nvSpPr>
        <p:spPr>
          <a:xfrm>
            <a:off x="5589665" y="902583"/>
            <a:ext cx="1668216" cy="53560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u="sng" dirty="0"/>
              <a:t>Real</a:t>
            </a:r>
          </a:p>
          <a:p>
            <a:pPr marL="342900" indent="-342900" algn="l">
              <a:lnSpc>
                <a:spcPct val="100000"/>
              </a:lnSpc>
              <a:buFontTx/>
              <a:buChar char="-"/>
            </a:pPr>
            <a:endParaRPr lang="en-US" dirty="0"/>
          </a:p>
        </p:txBody>
      </p:sp>
      <p:pic>
        <p:nvPicPr>
          <p:cNvPr id="10" name="Picture 9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102EF052-C215-5744-9EA0-75F00558C6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6967" y="1441259"/>
            <a:ext cx="3250289" cy="1483948"/>
          </a:xfrm>
          <a:prstGeom prst="rect">
            <a:avLst/>
          </a:prstGeom>
        </p:spPr>
      </p:pic>
      <p:sp>
        <p:nvSpPr>
          <p:cNvPr id="29" name="Subtitle 2">
            <a:extLst>
              <a:ext uri="{FF2B5EF4-FFF2-40B4-BE49-F238E27FC236}">
                <a16:creationId xmlns:a16="http://schemas.microsoft.com/office/drawing/2014/main" id="{3B3F8B1D-A1CD-1981-CA93-79C3F49633C4}"/>
              </a:ext>
            </a:extLst>
          </p:cNvPr>
          <p:cNvSpPr txBox="1">
            <a:spLocks/>
          </p:cNvSpPr>
          <p:nvPr/>
        </p:nvSpPr>
        <p:spPr>
          <a:xfrm>
            <a:off x="3133066" y="972826"/>
            <a:ext cx="1304603" cy="46219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dirty="0"/>
              <a:t>Summer</a:t>
            </a:r>
          </a:p>
          <a:p>
            <a:pPr marL="342900" indent="-342900" algn="l">
              <a:lnSpc>
                <a:spcPct val="100000"/>
              </a:lnSpc>
              <a:buFontTx/>
              <a:buChar char="-"/>
            </a:pPr>
            <a:endParaRPr lang="en-US" dirty="0"/>
          </a:p>
        </p:txBody>
      </p:sp>
      <p:pic>
        <p:nvPicPr>
          <p:cNvPr id="14" name="Picture 13" descr="Chart&#10;&#10;Description automatically generated">
            <a:extLst>
              <a:ext uri="{FF2B5EF4-FFF2-40B4-BE49-F238E27FC236}">
                <a16:creationId xmlns:a16="http://schemas.microsoft.com/office/drawing/2014/main" id="{F8443A59-34B4-2EBC-1BDA-F9D9C841B3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850" y="3216343"/>
            <a:ext cx="3310641" cy="1439535"/>
          </a:xfrm>
          <a:prstGeom prst="rect">
            <a:avLst/>
          </a:prstGeom>
        </p:spPr>
      </p:pic>
      <p:pic>
        <p:nvPicPr>
          <p:cNvPr id="32" name="Picture 31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6468D5E4-8784-1410-D69C-2281D1F50AD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0422" y="3366979"/>
            <a:ext cx="3224963" cy="1384869"/>
          </a:xfrm>
          <a:prstGeom prst="rect">
            <a:avLst/>
          </a:prstGeom>
        </p:spPr>
      </p:pic>
      <p:sp>
        <p:nvSpPr>
          <p:cNvPr id="30" name="Subtitle 2">
            <a:extLst>
              <a:ext uri="{FF2B5EF4-FFF2-40B4-BE49-F238E27FC236}">
                <a16:creationId xmlns:a16="http://schemas.microsoft.com/office/drawing/2014/main" id="{AC91542A-FFED-E649-6A72-D618E05E7A20}"/>
              </a:ext>
            </a:extLst>
          </p:cNvPr>
          <p:cNvSpPr txBox="1">
            <a:spLocks/>
          </p:cNvSpPr>
          <p:nvPr/>
        </p:nvSpPr>
        <p:spPr>
          <a:xfrm>
            <a:off x="3173595" y="2958594"/>
            <a:ext cx="1304603" cy="46219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dirty="0"/>
              <a:t>Winter</a:t>
            </a:r>
          </a:p>
          <a:p>
            <a:pPr marL="342900" indent="-342900" algn="l">
              <a:lnSpc>
                <a:spcPct val="100000"/>
              </a:lnSpc>
              <a:buFontTx/>
              <a:buChar char="-"/>
            </a:pPr>
            <a:endParaRPr lang="en-US" dirty="0"/>
          </a:p>
        </p:txBody>
      </p:sp>
      <p:pic>
        <p:nvPicPr>
          <p:cNvPr id="34" name="Picture 33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42AE333E-5DD7-8732-2B86-BB7F60A6A0B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850" y="5099390"/>
            <a:ext cx="3240963" cy="1441340"/>
          </a:xfrm>
          <a:prstGeom prst="rect">
            <a:avLst/>
          </a:prstGeom>
        </p:spPr>
      </p:pic>
      <p:pic>
        <p:nvPicPr>
          <p:cNvPr id="36" name="Picture 3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E720B6AD-A959-2774-C4A3-0D18407717C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0422" y="5078086"/>
            <a:ext cx="3240963" cy="1483948"/>
          </a:xfrm>
          <a:prstGeom prst="rect">
            <a:avLst/>
          </a:prstGeom>
        </p:spPr>
      </p:pic>
      <p:sp>
        <p:nvSpPr>
          <p:cNvPr id="31" name="Subtitle 2">
            <a:extLst>
              <a:ext uri="{FF2B5EF4-FFF2-40B4-BE49-F238E27FC236}">
                <a16:creationId xmlns:a16="http://schemas.microsoft.com/office/drawing/2014/main" id="{B3F0B473-2EE5-9D4E-9E9B-1BBE97B3865A}"/>
              </a:ext>
            </a:extLst>
          </p:cNvPr>
          <p:cNvSpPr txBox="1">
            <a:spLocks/>
          </p:cNvSpPr>
          <p:nvPr/>
        </p:nvSpPr>
        <p:spPr>
          <a:xfrm>
            <a:off x="3119816" y="4695672"/>
            <a:ext cx="1304603" cy="46219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dirty="0"/>
              <a:t>Average</a:t>
            </a:r>
          </a:p>
          <a:p>
            <a:pPr marL="342900" indent="-342900" algn="l">
              <a:lnSpc>
                <a:spcPct val="100000"/>
              </a:lnSpc>
              <a:buFontTx/>
              <a:buChar char="-"/>
            </a:pPr>
            <a:endParaRPr lang="en-US" dirty="0"/>
          </a:p>
        </p:txBody>
      </p:sp>
      <p:sp>
        <p:nvSpPr>
          <p:cNvPr id="39" name="Subtitle 2">
            <a:extLst>
              <a:ext uri="{FF2B5EF4-FFF2-40B4-BE49-F238E27FC236}">
                <a16:creationId xmlns:a16="http://schemas.microsoft.com/office/drawing/2014/main" id="{1A97E790-C4D7-45BC-F85E-D32487DCFEBC}"/>
              </a:ext>
            </a:extLst>
          </p:cNvPr>
          <p:cNvSpPr txBox="1">
            <a:spLocks/>
          </p:cNvSpPr>
          <p:nvPr/>
        </p:nvSpPr>
        <p:spPr>
          <a:xfrm>
            <a:off x="8327874" y="3828314"/>
            <a:ext cx="2575982" cy="46219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dirty="0"/>
              <a:t>(Power BI Analysis)</a:t>
            </a:r>
          </a:p>
          <a:p>
            <a:pPr marL="342900" indent="-342900" algn="l">
              <a:lnSpc>
                <a:spcPct val="100000"/>
              </a:lnSpc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2566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  <p:bldP spid="31" grpId="0"/>
      <p:bldP spid="3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DBF50F6-DD88-4D9F-B7D3-79B9899809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16BBDC2-6929-469E-B7C4-A03E77BF94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2762B6-EA8F-2DB6-ABCB-4C1A38CBA1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31801" y="308297"/>
            <a:ext cx="5520294" cy="874552"/>
          </a:xfrm>
        </p:spPr>
        <p:txBody>
          <a:bodyPr anchor="ctr">
            <a:normAutofit/>
          </a:bodyPr>
          <a:lstStyle/>
          <a:p>
            <a:pPr algn="l"/>
            <a:r>
              <a:rPr lang="en-US" sz="4000" dirty="0"/>
              <a:t>Modelling Temperature</a:t>
            </a:r>
            <a:endParaRPr lang="en-GB" sz="4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8690962-35AE-F6FC-7A60-F097B059A8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39720" y="1274573"/>
            <a:ext cx="4717990" cy="620795"/>
          </a:xfrm>
        </p:spPr>
        <p:txBody>
          <a:bodyPr anchor="t">
            <a:noAutofit/>
          </a:bodyPr>
          <a:lstStyle/>
          <a:p>
            <a:pPr algn="l">
              <a:lnSpc>
                <a:spcPct val="100000"/>
              </a:lnSpc>
            </a:pPr>
            <a:r>
              <a:rPr lang="en-US" dirty="0"/>
              <a:t>Average of Temperature by Latitude follows cosine graph with offset: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344E6B5-C9F5-4338-9E33-003B123731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 flipH="1">
            <a:off x="-176402" y="170309"/>
            <a:ext cx="2514948" cy="2174333"/>
            <a:chOff x="-305" y="-4155"/>
            <a:chExt cx="2514948" cy="2174333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90B0F8D-9E81-4DE8-95D5-1A26E9390D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830BA43A-83E9-4C67-92A6-F247FB3700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2F3A0CC-EBFE-405D-B0C0-27DE361ED5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F2E853E-B55A-4FFD-B90E-6FB4F31BD5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6" name="Picture 5" descr="A black background with white text&#10;&#10;Description automatically generated with low confidence">
            <a:extLst>
              <a:ext uri="{FF2B5EF4-FFF2-40B4-BE49-F238E27FC236}">
                <a16:creationId xmlns:a16="http://schemas.microsoft.com/office/drawing/2014/main" id="{7F765BDB-4764-4AA9-70AE-4933E9D273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8468" y="149424"/>
            <a:ext cx="2263904" cy="475419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FDFEDBF7-8E2C-46B8-9095-AE1D77E217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9130554" y="4560733"/>
            <a:ext cx="3061445" cy="2297266"/>
            <a:chOff x="-305" y="-1"/>
            <a:chExt cx="3832880" cy="2876136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0202872-FBB0-4F11-BC49-9FB400B212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0DEB2F40-D411-4D44-9638-AE0342C7F8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507F7D91-A991-4196-AF73-327E04B562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178739A9-E67C-40E5-9468-0A68AEC54E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Subtitle 2">
            <a:extLst>
              <a:ext uri="{FF2B5EF4-FFF2-40B4-BE49-F238E27FC236}">
                <a16:creationId xmlns:a16="http://schemas.microsoft.com/office/drawing/2014/main" id="{4C5152FF-D433-5811-1BE6-DD2B53454DFD}"/>
              </a:ext>
            </a:extLst>
          </p:cNvPr>
          <p:cNvSpPr txBox="1">
            <a:spLocks/>
          </p:cNvSpPr>
          <p:nvPr/>
        </p:nvSpPr>
        <p:spPr>
          <a:xfrm>
            <a:off x="472755" y="2876681"/>
            <a:ext cx="9590724" cy="93756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dirty="0"/>
              <a:t>Temp decreases proportionately with Elevation.</a:t>
            </a:r>
          </a:p>
          <a:p>
            <a:pPr marL="342900" indent="-342900" algn="l">
              <a:lnSpc>
                <a:spcPct val="100000"/>
              </a:lnSpc>
              <a:buFontTx/>
              <a:buChar char="-"/>
            </a:pPr>
            <a:endParaRPr lang="en-US" dirty="0"/>
          </a:p>
          <a:p>
            <a:pPr marL="342900" indent="-342900" algn="l">
              <a:lnSpc>
                <a:spcPct val="100000"/>
              </a:lnSpc>
              <a:buFontTx/>
              <a:buChar char="-"/>
            </a:pPr>
            <a:endParaRPr lang="en-US" dirty="0"/>
          </a:p>
        </p:txBody>
      </p:sp>
      <p:sp>
        <p:nvSpPr>
          <p:cNvPr id="27" name="Subtitle 2">
            <a:extLst>
              <a:ext uri="{FF2B5EF4-FFF2-40B4-BE49-F238E27FC236}">
                <a16:creationId xmlns:a16="http://schemas.microsoft.com/office/drawing/2014/main" id="{DB9654B7-79A5-CF1B-0971-154A3DE419C5}"/>
              </a:ext>
            </a:extLst>
          </p:cNvPr>
          <p:cNvSpPr txBox="1">
            <a:spLocks/>
          </p:cNvSpPr>
          <p:nvPr/>
        </p:nvSpPr>
        <p:spPr>
          <a:xfrm>
            <a:off x="472755" y="4031036"/>
            <a:ext cx="10885939" cy="93756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dirty="0"/>
              <a:t>We can model this as:		</a:t>
            </a:r>
            <a:r>
              <a:rPr lang="en-US" b="1" i="1" dirty="0"/>
              <a:t> a * cos(</a:t>
            </a:r>
            <a:r>
              <a:rPr lang="en-US" b="1" i="1" dirty="0" err="1"/>
              <a:t>lat</a:t>
            </a:r>
            <a:r>
              <a:rPr lang="en-US" b="1" i="1" dirty="0"/>
              <a:t> + b) + c * elevation + d</a:t>
            </a:r>
          </a:p>
          <a:p>
            <a:pPr algn="l">
              <a:lnSpc>
                <a:spcPct val="100000"/>
              </a:lnSpc>
            </a:pPr>
            <a:r>
              <a:rPr lang="en-US" b="1" i="1" dirty="0"/>
              <a:t>					where a, b, c, d are constants </a:t>
            </a:r>
          </a:p>
        </p:txBody>
      </p:sp>
      <p:pic>
        <p:nvPicPr>
          <p:cNvPr id="1028" name="Picture 4" descr="Average of Temperature by Latitude">
            <a:extLst>
              <a:ext uri="{FF2B5EF4-FFF2-40B4-BE49-F238E27FC236}">
                <a16:creationId xmlns:a16="http://schemas.microsoft.com/office/drawing/2014/main" id="{12BC275C-54C2-4296-9FF0-284B3C8A07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3371" y="494640"/>
            <a:ext cx="2372049" cy="2116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verage of Temp by Elevation">
            <a:extLst>
              <a:ext uri="{FF2B5EF4-FFF2-40B4-BE49-F238E27FC236}">
                <a16:creationId xmlns:a16="http://schemas.microsoft.com/office/drawing/2014/main" id="{B5F088E6-0ADB-1BDF-0C51-FF677CC39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7415" y="2632942"/>
            <a:ext cx="2858952" cy="1190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Subtitle 2">
            <a:extLst>
              <a:ext uri="{FF2B5EF4-FFF2-40B4-BE49-F238E27FC236}">
                <a16:creationId xmlns:a16="http://schemas.microsoft.com/office/drawing/2014/main" id="{092DDA66-18B6-E677-1178-88F3F9001C7A}"/>
              </a:ext>
            </a:extLst>
          </p:cNvPr>
          <p:cNvSpPr txBox="1">
            <a:spLocks/>
          </p:cNvSpPr>
          <p:nvPr/>
        </p:nvSpPr>
        <p:spPr>
          <a:xfrm>
            <a:off x="1083148" y="5678447"/>
            <a:ext cx="10885939" cy="93756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dirty="0"/>
              <a:t>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7D9E864-3372-4043-CB59-493F7893289D}"/>
              </a:ext>
            </a:extLst>
          </p:cNvPr>
          <p:cNvSpPr txBox="1"/>
          <p:nvPr/>
        </p:nvSpPr>
        <p:spPr>
          <a:xfrm>
            <a:off x="400732" y="5021351"/>
            <a:ext cx="1155164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400" dirty="0"/>
              <a:t>Equivalent to:  		</a:t>
            </a:r>
            <a:r>
              <a:rPr lang="en-US" sz="2400" b="1" i="1" dirty="0"/>
              <a:t>a* sin(b)*sin(</a:t>
            </a:r>
            <a:r>
              <a:rPr lang="en-US" sz="2400" b="1" i="1" dirty="0" err="1"/>
              <a:t>lat</a:t>
            </a:r>
            <a:r>
              <a:rPr lang="en-US" sz="2400" b="1" i="1" dirty="0"/>
              <a:t>) - a* cos(b)*cos(</a:t>
            </a:r>
            <a:r>
              <a:rPr lang="en-US" sz="2400" b="1" i="1" dirty="0" err="1"/>
              <a:t>lat</a:t>
            </a:r>
            <a:r>
              <a:rPr lang="en-US" sz="2400" b="1" i="1" dirty="0"/>
              <a:t>) + c * elevation + d</a:t>
            </a:r>
          </a:p>
          <a:p>
            <a:endParaRPr lang="en-GB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FADF90A-E5D0-38C7-8F96-A272D135AC75}"/>
              </a:ext>
            </a:extLst>
          </p:cNvPr>
          <p:cNvSpPr txBox="1"/>
          <p:nvPr/>
        </p:nvSpPr>
        <p:spPr>
          <a:xfrm>
            <a:off x="400427" y="5593229"/>
            <a:ext cx="1070842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400" dirty="0"/>
              <a:t>b is constant so this is: 	</a:t>
            </a:r>
            <a:r>
              <a:rPr lang="en-US" sz="2400" b="1" i="1" dirty="0"/>
              <a:t>e* sin(</a:t>
            </a:r>
            <a:r>
              <a:rPr lang="en-US" sz="2400" b="1" i="1" dirty="0" err="1"/>
              <a:t>lat</a:t>
            </a:r>
            <a:r>
              <a:rPr lang="en-US" sz="2400" b="1" i="1" dirty="0"/>
              <a:t>) 	+ 	f* cos(</a:t>
            </a:r>
            <a:r>
              <a:rPr lang="en-US" sz="2400" b="1" i="1" dirty="0" err="1"/>
              <a:t>lat</a:t>
            </a:r>
            <a:r>
              <a:rPr lang="en-US" sz="2400" b="1" i="1" dirty="0"/>
              <a:t>) + 	c* elevation + d</a:t>
            </a:r>
            <a:r>
              <a:rPr lang="en-US" sz="2400" dirty="0"/>
              <a:t> </a:t>
            </a:r>
          </a:p>
          <a:p>
            <a:pPr algn="l">
              <a:lnSpc>
                <a:spcPct val="100000"/>
              </a:lnSpc>
            </a:pPr>
            <a:r>
              <a:rPr lang="en-US" sz="2400" dirty="0"/>
              <a:t>				where </a:t>
            </a:r>
            <a:r>
              <a:rPr lang="en-US" sz="2400" dirty="0" err="1"/>
              <a:t>e,f,c,d</a:t>
            </a:r>
            <a:r>
              <a:rPr lang="en-US" sz="2400" dirty="0"/>
              <a:t> are constants we can determine.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59449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  <p:bldP spid="20" grpId="0"/>
      <p:bldP spid="2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DBF50F6-DD88-4D9F-B7D3-79B9899809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16BBDC2-6929-469E-B7C4-A03E77BF94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2762B6-EA8F-2DB6-ABCB-4C1A38CBA1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31801" y="308296"/>
            <a:ext cx="10640754" cy="1075887"/>
          </a:xfrm>
        </p:spPr>
        <p:txBody>
          <a:bodyPr anchor="ctr">
            <a:normAutofit/>
          </a:bodyPr>
          <a:lstStyle/>
          <a:p>
            <a:pPr algn="l"/>
            <a:r>
              <a:rPr lang="en-US" sz="4000" dirty="0"/>
              <a:t>Machine Learning</a:t>
            </a:r>
            <a:endParaRPr lang="en-GB" sz="4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8690962-35AE-F6FC-7A60-F097B059A8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4953" y="1862453"/>
            <a:ext cx="9590724" cy="937560"/>
          </a:xfrm>
        </p:spPr>
        <p:txBody>
          <a:bodyPr anchor="t">
            <a:noAutofit/>
          </a:bodyPr>
          <a:lstStyle/>
          <a:p>
            <a:pPr marL="342900" indent="-342900" algn="l">
              <a:lnSpc>
                <a:spcPct val="100000"/>
              </a:lnSpc>
              <a:buFontTx/>
              <a:buChar char="-"/>
            </a:pPr>
            <a:r>
              <a:rPr lang="en-US" dirty="0"/>
              <a:t>Used machine learning to find the best values for constants.</a:t>
            </a:r>
          </a:p>
          <a:p>
            <a:pPr marL="342900" indent="-342900" algn="l">
              <a:lnSpc>
                <a:spcPct val="100000"/>
              </a:lnSpc>
              <a:buFontTx/>
              <a:buChar char="-"/>
            </a:pPr>
            <a:endParaRPr lang="en-US" dirty="0"/>
          </a:p>
          <a:p>
            <a:pPr marL="342900" indent="-342900" algn="l">
              <a:lnSpc>
                <a:spcPct val="100000"/>
              </a:lnSpc>
              <a:buFontTx/>
              <a:buChar char="-"/>
            </a:pPr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344E6B5-C9F5-4338-9E33-003B123731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 flipH="1">
            <a:off x="-176402" y="170309"/>
            <a:ext cx="2514948" cy="2174333"/>
            <a:chOff x="-305" y="-4155"/>
            <a:chExt cx="2514948" cy="2174333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90B0F8D-9E81-4DE8-95D5-1A26E9390D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830BA43A-83E9-4C67-92A6-F247FB3700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2F3A0CC-EBFE-405D-B0C0-27DE361ED5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F2E853E-B55A-4FFD-B90E-6FB4F31BD5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6" name="Picture 5" descr="A black background with white text&#10;&#10;Description automatically generated with low confidence">
            <a:extLst>
              <a:ext uri="{FF2B5EF4-FFF2-40B4-BE49-F238E27FC236}">
                <a16:creationId xmlns:a16="http://schemas.microsoft.com/office/drawing/2014/main" id="{7F765BDB-4764-4AA9-70AE-4933E9D273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8468" y="149424"/>
            <a:ext cx="2263904" cy="475419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FDFEDBF7-8E2C-46B8-9095-AE1D77E217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9130554" y="4560733"/>
            <a:ext cx="3061445" cy="2297266"/>
            <a:chOff x="-305" y="-1"/>
            <a:chExt cx="3832880" cy="2876136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0202872-FBB0-4F11-BC49-9FB400B212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0DEB2F40-D411-4D44-9638-AE0342C7F8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507F7D91-A991-4196-AF73-327E04B562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178739A9-E67C-40E5-9468-0A68AEC54E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Subtitle 2">
            <a:extLst>
              <a:ext uri="{FF2B5EF4-FFF2-40B4-BE49-F238E27FC236}">
                <a16:creationId xmlns:a16="http://schemas.microsoft.com/office/drawing/2014/main" id="{4C5152FF-D433-5811-1BE6-DD2B53454DFD}"/>
              </a:ext>
            </a:extLst>
          </p:cNvPr>
          <p:cNvSpPr txBox="1">
            <a:spLocks/>
          </p:cNvSpPr>
          <p:nvPr/>
        </p:nvSpPr>
        <p:spPr>
          <a:xfrm>
            <a:off x="764953" y="2676123"/>
            <a:ext cx="9590724" cy="93756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ct val="100000"/>
              </a:lnSpc>
              <a:buFontTx/>
              <a:buChar char="-"/>
            </a:pPr>
            <a:r>
              <a:rPr lang="en-US" dirty="0"/>
              <a:t>Separate constants for below and above sea level.</a:t>
            </a:r>
          </a:p>
          <a:p>
            <a:pPr marL="342900" indent="-342900" algn="l">
              <a:lnSpc>
                <a:spcPct val="100000"/>
              </a:lnSpc>
              <a:buFontTx/>
              <a:buChar char="-"/>
            </a:pPr>
            <a:endParaRPr lang="en-US" dirty="0"/>
          </a:p>
          <a:p>
            <a:pPr marL="342900" indent="-342900" algn="l">
              <a:lnSpc>
                <a:spcPct val="100000"/>
              </a:lnSpc>
              <a:buFontTx/>
              <a:buChar char="-"/>
            </a:pPr>
            <a:endParaRPr lang="en-US" dirty="0"/>
          </a:p>
        </p:txBody>
      </p:sp>
      <p:sp>
        <p:nvSpPr>
          <p:cNvPr id="27" name="Subtitle 2">
            <a:extLst>
              <a:ext uri="{FF2B5EF4-FFF2-40B4-BE49-F238E27FC236}">
                <a16:creationId xmlns:a16="http://schemas.microsoft.com/office/drawing/2014/main" id="{DB9654B7-79A5-CF1B-0971-154A3DE419C5}"/>
              </a:ext>
            </a:extLst>
          </p:cNvPr>
          <p:cNvSpPr txBox="1">
            <a:spLocks/>
          </p:cNvSpPr>
          <p:nvPr/>
        </p:nvSpPr>
        <p:spPr>
          <a:xfrm>
            <a:off x="707948" y="3415999"/>
            <a:ext cx="9590724" cy="93756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ct val="100000"/>
              </a:lnSpc>
              <a:buFontTx/>
              <a:buChar char="-"/>
            </a:pPr>
            <a:r>
              <a:rPr lang="en-US" dirty="0"/>
              <a:t>Separate for winter and summer but I then averaged the two (with -b for winter) in order to make the map symmetrical.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BE5D72-4134-BCE6-0629-65F36150E909}"/>
              </a:ext>
            </a:extLst>
          </p:cNvPr>
          <p:cNvSpPr txBox="1"/>
          <p:nvPr/>
        </p:nvSpPr>
        <p:spPr>
          <a:xfrm>
            <a:off x="764953" y="4820405"/>
            <a:ext cx="986545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lnSpc>
                <a:spcPct val="100000"/>
              </a:lnSpc>
              <a:buFontTx/>
              <a:buChar char="-"/>
            </a:pPr>
            <a:r>
              <a:rPr lang="en-US" sz="2400" dirty="0"/>
              <a:t>Offset (b) was 2.9 degrees for below sea and 8.5 degrees for above.</a:t>
            </a:r>
          </a:p>
          <a:p>
            <a:pPr marL="342900" indent="-342900" algn="l">
              <a:lnSpc>
                <a:spcPct val="100000"/>
              </a:lnSpc>
              <a:buFontTx/>
              <a:buChar char="-"/>
            </a:pPr>
            <a:r>
              <a:rPr lang="en-US" sz="2400" dirty="0"/>
              <a:t>Updated the </a:t>
            </a:r>
            <a:r>
              <a:rPr lang="en-US" sz="2400" dirty="0" err="1"/>
              <a:t>mapscript</a:t>
            </a:r>
            <a:r>
              <a:rPr lang="en-US" sz="2400" dirty="0"/>
              <a:t> with the new formula.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19646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6" grpId="0"/>
      <p:bldP spid="4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576</TotalTime>
  <Words>648</Words>
  <Application>Microsoft Office PowerPoint</Application>
  <PresentationFormat>Widescreen</PresentationFormat>
  <Paragraphs>82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Welcome to my Presentation</vt:lpstr>
      <vt:lpstr>Introduction</vt:lpstr>
      <vt:lpstr>PowerPoint Presentation</vt:lpstr>
      <vt:lpstr>Project Goals</vt:lpstr>
      <vt:lpstr>Elevation Data</vt:lpstr>
      <vt:lpstr>Mapscripts</vt:lpstr>
      <vt:lpstr>Temperature Map Comparison</vt:lpstr>
      <vt:lpstr>Modelling Temperature</vt:lpstr>
      <vt:lpstr>Machine Learning</vt:lpstr>
      <vt:lpstr>Updated Temperature Maps</vt:lpstr>
      <vt:lpstr>Comparing Yearly Rainfall Maps</vt:lpstr>
      <vt:lpstr>Conclusions</vt:lpstr>
      <vt:lpstr>I hope you enjoyed my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my Presentation</dc:title>
  <dc:creator>miles trevethan</dc:creator>
  <cp:lastModifiedBy>miles trevethan</cp:lastModifiedBy>
  <cp:revision>3</cp:revision>
  <dcterms:created xsi:type="dcterms:W3CDTF">2022-05-17T10:50:41Z</dcterms:created>
  <dcterms:modified xsi:type="dcterms:W3CDTF">2022-05-17T20:26:58Z</dcterms:modified>
</cp:coreProperties>
</file>